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52"/>
  </p:notesMasterIdLst>
  <p:handoutMasterIdLst>
    <p:handoutMasterId r:id="rId53"/>
  </p:handoutMasterIdLst>
  <p:sldIdLst>
    <p:sldId id="389" r:id="rId5"/>
    <p:sldId id="412" r:id="rId6"/>
    <p:sldId id="476" r:id="rId7"/>
    <p:sldId id="413" r:id="rId8"/>
    <p:sldId id="414" r:id="rId9"/>
    <p:sldId id="410" r:id="rId10"/>
    <p:sldId id="457" r:id="rId11"/>
    <p:sldId id="415" r:id="rId12"/>
    <p:sldId id="439" r:id="rId13"/>
    <p:sldId id="402" r:id="rId14"/>
    <p:sldId id="477" r:id="rId15"/>
    <p:sldId id="301" r:id="rId16"/>
    <p:sldId id="438" r:id="rId17"/>
    <p:sldId id="411" r:id="rId18"/>
    <p:sldId id="474" r:id="rId19"/>
    <p:sldId id="440" r:id="rId20"/>
    <p:sldId id="470" r:id="rId21"/>
    <p:sldId id="471" r:id="rId22"/>
    <p:sldId id="472" r:id="rId23"/>
    <p:sldId id="473" r:id="rId24"/>
    <p:sldId id="469" r:id="rId25"/>
    <p:sldId id="455" r:id="rId26"/>
    <p:sldId id="466" r:id="rId27"/>
    <p:sldId id="416" r:id="rId28"/>
    <p:sldId id="417" r:id="rId29"/>
    <p:sldId id="418" r:id="rId30"/>
    <p:sldId id="454" r:id="rId31"/>
    <p:sldId id="419" r:id="rId32"/>
    <p:sldId id="441" r:id="rId33"/>
    <p:sldId id="422" r:id="rId34"/>
    <p:sldId id="467" r:id="rId35"/>
    <p:sldId id="423" r:id="rId36"/>
    <p:sldId id="424" r:id="rId37"/>
    <p:sldId id="425" r:id="rId38"/>
    <p:sldId id="426" r:id="rId39"/>
    <p:sldId id="458" r:id="rId40"/>
    <p:sldId id="459" r:id="rId41"/>
    <p:sldId id="468" r:id="rId42"/>
    <p:sldId id="461" r:id="rId43"/>
    <p:sldId id="462" r:id="rId44"/>
    <p:sldId id="460" r:id="rId45"/>
    <p:sldId id="464" r:id="rId46"/>
    <p:sldId id="463" r:id="rId47"/>
    <p:sldId id="465" r:id="rId48"/>
    <p:sldId id="478" r:id="rId49"/>
    <p:sldId id="480" r:id="rId50"/>
    <p:sldId id="269" r:id="rId51"/>
  </p:sldIdLst>
  <p:sldSz cx="12192000" cy="6858000"/>
  <p:notesSz cx="6985000" cy="92837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88" userDrawn="1">
          <p15:clr>
            <a:srgbClr val="A4A3A4"/>
          </p15:clr>
        </p15:guide>
        <p15:guide id="3" orient="horz" pos="2136"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azoff, Timothy R (US)" initials="TRL" lastIdx="1" clrIdx="0">
    <p:extLst>
      <p:ext uri="{19B8F6BF-5375-455C-9EA6-DF929625EA0E}">
        <p15:presenceInfo xmlns:p15="http://schemas.microsoft.com/office/powerpoint/2012/main" userId="Lazoff, Timothy R (U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9F9F9"/>
    <a:srgbClr val="002086"/>
    <a:srgbClr val="003399"/>
    <a:srgbClr val="000099"/>
    <a:srgbClr val="0000CC"/>
    <a:srgbClr val="002F6C"/>
    <a:srgbClr val="0000FF"/>
    <a:srgbClr val="EDF5F7"/>
    <a:srgbClr val="FFFFFF"/>
    <a:srgbClr val="63666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E180303-0B83-1035-2EE5-41CF286017A7}" v="14" dt="2024-10-31T14:20:55.890"/>
    <p1510:client id="{812B5240-0C62-884C-A04B-1A52DAD0FB4B}" v="23" dt="2024-10-31T20:26:43.39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89988" autoAdjust="0"/>
  </p:normalViewPr>
  <p:slideViewPr>
    <p:cSldViewPr snapToGrid="0" showGuides="1">
      <p:cViewPr varScale="1">
        <p:scale>
          <a:sx n="101" d="100"/>
          <a:sy n="101" d="100"/>
        </p:scale>
        <p:origin x="474" y="114"/>
      </p:cViewPr>
      <p:guideLst>
        <p:guide pos="3888"/>
        <p:guide orient="horz" pos="2136"/>
      </p:guideLst>
    </p:cSldViewPr>
  </p:slideViewPr>
  <p:notesTextViewPr>
    <p:cViewPr>
      <p:scale>
        <a:sx n="1" d="1"/>
        <a:sy n="1" d="1"/>
      </p:scale>
      <p:origin x="0" y="0"/>
    </p:cViewPr>
  </p:notesTextViewPr>
  <p:sorterViewPr>
    <p:cViewPr varScale="1">
      <p:scale>
        <a:sx n="100" d="100"/>
        <a:sy n="100" d="100"/>
      </p:scale>
      <p:origin x="0" y="-2988"/>
    </p:cViewPr>
  </p:sorterViewPr>
  <p:notesViewPr>
    <p:cSldViewPr snapToGrid="0">
      <p:cViewPr varScale="1">
        <p:scale>
          <a:sx n="76" d="100"/>
          <a:sy n="76" d="100"/>
        </p:scale>
        <p:origin x="3456" y="10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handoutMaster" Target="handoutMasters/handoutMaster1.xml"/><Relationship Id="rId58" Type="http://schemas.openxmlformats.org/officeDocument/2006/relationships/tableStyles" Target="tableStyles.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microsoft.com/office/2016/11/relationships/changesInfo" Target="changesInfos/changesInfo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theme" Target="theme/theme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notesMaster" Target="notesMasters/notesMaster1.xml"/><Relationship Id="rId6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orrison, Isbel M (US)" userId="S::e305146@acct04.us.lmco.com::7b733890-298c-4477-bc9d-0e5bfc1a5cb5" providerId="AD" clId="Web-{3E180303-0B83-1035-2EE5-41CF286017A7}"/>
    <pc:docChg chg="modSld sldOrd">
      <pc:chgData name="Morrison, Isbel M (US)" userId="S::e305146@acct04.us.lmco.com::7b733890-298c-4477-bc9d-0e5bfc1a5cb5" providerId="AD" clId="Web-{3E180303-0B83-1035-2EE5-41CF286017A7}" dt="2024-10-31T14:20:13.436" v="15" actId="20577"/>
      <pc:docMkLst>
        <pc:docMk/>
      </pc:docMkLst>
      <pc:sldChg chg="ord">
        <pc:chgData name="Morrison, Isbel M (US)" userId="S::e305146@acct04.us.lmco.com::7b733890-298c-4477-bc9d-0e5bfc1a5cb5" providerId="AD" clId="Web-{3E180303-0B83-1035-2EE5-41CF286017A7}" dt="2024-10-31T14:17:53.043" v="2"/>
        <pc:sldMkLst>
          <pc:docMk/>
          <pc:sldMk cId="567261010" sldId="410"/>
        </pc:sldMkLst>
      </pc:sldChg>
      <pc:sldChg chg="modSp">
        <pc:chgData name="Morrison, Isbel M (US)" userId="S::e305146@acct04.us.lmco.com::7b733890-298c-4477-bc9d-0e5bfc1a5cb5" providerId="AD" clId="Web-{3E180303-0B83-1035-2EE5-41CF286017A7}" dt="2024-10-31T14:17:27.667" v="1" actId="20577"/>
        <pc:sldMkLst>
          <pc:docMk/>
          <pc:sldMk cId="2033208299" sldId="412"/>
        </pc:sldMkLst>
        <pc:spChg chg="mod">
          <ac:chgData name="Morrison, Isbel M (US)" userId="S::e305146@acct04.us.lmco.com::7b733890-298c-4477-bc9d-0e5bfc1a5cb5" providerId="AD" clId="Web-{3E180303-0B83-1035-2EE5-41CF286017A7}" dt="2024-10-31T14:17:27.667" v="1" actId="20577"/>
          <ac:spMkLst>
            <pc:docMk/>
            <pc:sldMk cId="2033208299" sldId="412"/>
            <ac:spMk id="4" creationId="{5F9E688B-9213-4245-89A1-9A6206E9EB92}"/>
          </ac:spMkLst>
        </pc:spChg>
      </pc:sldChg>
      <pc:sldChg chg="modSp">
        <pc:chgData name="Morrison, Isbel M (US)" userId="S::e305146@acct04.us.lmco.com::7b733890-298c-4477-bc9d-0e5bfc1a5cb5" providerId="AD" clId="Web-{3E180303-0B83-1035-2EE5-41CF286017A7}" dt="2024-10-31T14:19:49.514" v="13" actId="20577"/>
        <pc:sldMkLst>
          <pc:docMk/>
          <pc:sldMk cId="2791154878" sldId="439"/>
        </pc:sldMkLst>
        <pc:spChg chg="mod">
          <ac:chgData name="Morrison, Isbel M (US)" userId="S::e305146@acct04.us.lmco.com::7b733890-298c-4477-bc9d-0e5bfc1a5cb5" providerId="AD" clId="Web-{3E180303-0B83-1035-2EE5-41CF286017A7}" dt="2024-10-31T14:19:49.514" v="13" actId="20577"/>
          <ac:spMkLst>
            <pc:docMk/>
            <pc:sldMk cId="2791154878" sldId="439"/>
            <ac:spMk id="19" creationId="{07F9DC19-1175-4491-A40B-026F60B53A66}"/>
          </ac:spMkLst>
        </pc:spChg>
        <pc:grpChg chg="mod">
          <ac:chgData name="Morrison, Isbel M (US)" userId="S::e305146@acct04.us.lmco.com::7b733890-298c-4477-bc9d-0e5bfc1a5cb5" providerId="AD" clId="Web-{3E180303-0B83-1035-2EE5-41CF286017A7}" dt="2024-10-31T14:18:55.841" v="8" actId="1076"/>
          <ac:grpSpMkLst>
            <pc:docMk/>
            <pc:sldMk cId="2791154878" sldId="439"/>
            <ac:grpSpMk id="36" creationId="{05489F89-F756-40BE-B5AF-1E41A07BF808}"/>
          </ac:grpSpMkLst>
        </pc:grpChg>
        <pc:graphicFrameChg chg="mod">
          <ac:chgData name="Morrison, Isbel M (US)" userId="S::e305146@acct04.us.lmco.com::7b733890-298c-4477-bc9d-0e5bfc1a5cb5" providerId="AD" clId="Web-{3E180303-0B83-1035-2EE5-41CF286017A7}" dt="2024-10-31T14:18:43.169" v="6" actId="1076"/>
          <ac:graphicFrameMkLst>
            <pc:docMk/>
            <pc:sldMk cId="2791154878" sldId="439"/>
            <ac:graphicFrameMk id="13" creationId="{7C007F0C-92D0-40BD-8AD0-52931F318101}"/>
          </ac:graphicFrameMkLst>
        </pc:graphicFrameChg>
        <pc:graphicFrameChg chg="mod">
          <ac:chgData name="Morrison, Isbel M (US)" userId="S::e305146@acct04.us.lmco.com::7b733890-298c-4477-bc9d-0e5bfc1a5cb5" providerId="AD" clId="Web-{3E180303-0B83-1035-2EE5-41CF286017A7}" dt="2024-10-31T14:18:38.247" v="4" actId="1076"/>
          <ac:graphicFrameMkLst>
            <pc:docMk/>
            <pc:sldMk cId="2791154878" sldId="439"/>
            <ac:graphicFrameMk id="15" creationId="{85E8F07F-84C3-4F10-A92E-628115B91D63}"/>
          </ac:graphicFrameMkLst>
        </pc:graphicFrameChg>
        <pc:graphicFrameChg chg="mod">
          <ac:chgData name="Morrison, Isbel M (US)" userId="S::e305146@acct04.us.lmco.com::7b733890-298c-4477-bc9d-0e5bfc1a5cb5" providerId="AD" clId="Web-{3E180303-0B83-1035-2EE5-41CF286017A7}" dt="2024-10-31T14:18:57.106" v="9" actId="1076"/>
          <ac:graphicFrameMkLst>
            <pc:docMk/>
            <pc:sldMk cId="2791154878" sldId="439"/>
            <ac:graphicFrameMk id="35" creationId="{D7EB4478-C1B9-418C-978C-E1909FDC6ADE}"/>
          </ac:graphicFrameMkLst>
        </pc:graphicFrameChg>
      </pc:sldChg>
      <pc:sldChg chg="modSp">
        <pc:chgData name="Morrison, Isbel M (US)" userId="S::e305146@acct04.us.lmco.com::7b733890-298c-4477-bc9d-0e5bfc1a5cb5" providerId="AD" clId="Web-{3E180303-0B83-1035-2EE5-41CF286017A7}" dt="2024-10-31T14:20:13.436" v="15" actId="20577"/>
        <pc:sldMkLst>
          <pc:docMk/>
          <pc:sldMk cId="67043308" sldId="474"/>
        </pc:sldMkLst>
        <pc:spChg chg="mod">
          <ac:chgData name="Morrison, Isbel M (US)" userId="S::e305146@acct04.us.lmco.com::7b733890-298c-4477-bc9d-0e5bfc1a5cb5" providerId="AD" clId="Web-{3E180303-0B83-1035-2EE5-41CF286017A7}" dt="2024-10-31T14:20:13.436" v="15" actId="20577"/>
          <ac:spMkLst>
            <pc:docMk/>
            <pc:sldMk cId="67043308" sldId="474"/>
            <ac:spMk id="7" creationId="{AC0E3B09-B560-4A56-A47F-F7C9C192BAB7}"/>
          </ac:spMkLst>
        </pc:spChg>
      </pc:sldChg>
    </pc:docChg>
  </pc:docChgLst>
  <pc:docChgLst>
    <pc:chgData name="Morrison, Isbel M (US)" userId="S::e305146@acct04.us.lmco.com::7b733890-298c-4477-bc9d-0e5bfc1a5cb5" providerId="AD" clId="Web-{2448A956-462E-5775-6602-19AFA7AE0F28}"/>
    <pc:docChg chg="mod modMainMaster">
      <pc:chgData name="Morrison, Isbel M (US)" userId="S::e305146@acct04.us.lmco.com::7b733890-298c-4477-bc9d-0e5bfc1a5cb5" providerId="AD" clId="Web-{2448A956-462E-5775-6602-19AFA7AE0F28}" dt="2024-10-31T20:28:25.247" v="1" actId="33475"/>
      <pc:docMkLst>
        <pc:docMk/>
      </pc:docMkLst>
      <pc:sldMasterChg chg="delSp">
        <pc:chgData name="Morrison, Isbel M (US)" userId="S::e305146@acct04.us.lmco.com::7b733890-298c-4477-bc9d-0e5bfc1a5cb5" providerId="AD" clId="Web-{2448A956-462E-5775-6602-19AFA7AE0F28}" dt="2024-10-31T20:28:25.247" v="0" actId="33475"/>
        <pc:sldMasterMkLst>
          <pc:docMk/>
          <pc:sldMasterMk cId="745405004" sldId="2147483648"/>
        </pc:sldMasterMkLst>
        <pc:spChg chg="del">
          <ac:chgData name="Morrison, Isbel M (US)" userId="S::e305146@acct04.us.lmco.com::7b733890-298c-4477-bc9d-0e5bfc1a5cb5" providerId="AD" clId="Web-{2448A956-462E-5775-6602-19AFA7AE0F28}" dt="2024-10-31T20:28:25.247" v="0" actId="33475"/>
          <ac:spMkLst>
            <pc:docMk/>
            <pc:sldMasterMk cId="745405004" sldId="2147483648"/>
            <ac:spMk id="7" creationId="{118B8B12-AD59-0060-13E4-A82971A9DCD5}"/>
          </ac:spMkLst>
        </pc:spChg>
        <pc:spChg chg="del">
          <ac:chgData name="Morrison, Isbel M (US)" userId="S::e305146@acct04.us.lmco.com::7b733890-298c-4477-bc9d-0e5bfc1a5cb5" providerId="AD" clId="Web-{2448A956-462E-5775-6602-19AFA7AE0F28}" dt="2024-10-31T20:28:25.247" v="0" actId="33475"/>
          <ac:spMkLst>
            <pc:docMk/>
            <pc:sldMasterMk cId="745405004" sldId="2147483648"/>
            <ac:spMk id="8" creationId="{DC7396AB-0E3B-84BE-7F41-63904CDDDD99}"/>
          </ac:spMkLst>
        </pc:spChg>
      </pc:sldMasterChg>
    </pc:docChg>
  </pc:docChgLst>
  <pc:docChgLst>
    <pc:chgData name="Morrison, Isbel M (US)" userId="S::e305146@acct04.us.lmco.com::7b733890-298c-4477-bc9d-0e5bfc1a5cb5" providerId="AD" clId="Web-{C877B41F-E7F8-5783-3D2C-794CFD1F305F}"/>
    <pc:docChg chg="mod delSld modSld modMainMaster">
      <pc:chgData name="Morrison, Isbel M (US)" userId="S::e305146@acct04.us.lmco.com::7b733890-298c-4477-bc9d-0e5bfc1a5cb5" providerId="AD" clId="Web-{C877B41F-E7F8-5783-3D2C-794CFD1F305F}" dt="2024-10-23T21:00:04.917" v="115" actId="20577"/>
      <pc:docMkLst>
        <pc:docMk/>
      </pc:docMkLst>
      <pc:sldChg chg="modSp">
        <pc:chgData name="Morrison, Isbel M (US)" userId="S::e305146@acct04.us.lmco.com::7b733890-298c-4477-bc9d-0e5bfc1a5cb5" providerId="AD" clId="Web-{C877B41F-E7F8-5783-3D2C-794CFD1F305F}" dt="2024-10-23T20:53:02.803" v="61" actId="20577"/>
        <pc:sldMkLst>
          <pc:docMk/>
          <pc:sldMk cId="1382502638" sldId="389"/>
        </pc:sldMkLst>
        <pc:spChg chg="mod">
          <ac:chgData name="Morrison, Isbel M (US)" userId="S::e305146@acct04.us.lmco.com::7b733890-298c-4477-bc9d-0e5bfc1a5cb5" providerId="AD" clId="Web-{C877B41F-E7F8-5783-3D2C-794CFD1F305F}" dt="2024-10-23T20:53:02.803" v="61" actId="20577"/>
          <ac:spMkLst>
            <pc:docMk/>
            <pc:sldMk cId="1382502638" sldId="389"/>
            <ac:spMk id="3" creationId="{2889BB5C-9B0D-4828-811A-BF762EA01F69}"/>
          </ac:spMkLst>
        </pc:spChg>
        <pc:spChg chg="mod">
          <ac:chgData name="Morrison, Isbel M (US)" userId="S::e305146@acct04.us.lmco.com::7b733890-298c-4477-bc9d-0e5bfc1a5cb5" providerId="AD" clId="Web-{C877B41F-E7F8-5783-3D2C-794CFD1F305F}" dt="2024-10-23T20:52:45.287" v="5" actId="20577"/>
          <ac:spMkLst>
            <pc:docMk/>
            <pc:sldMk cId="1382502638" sldId="389"/>
            <ac:spMk id="5" creationId="{39AB3F05-CB3E-48DF-9E7B-23ECF46B8DF5}"/>
          </ac:spMkLst>
        </pc:spChg>
      </pc:sldChg>
      <pc:sldChg chg="modSp">
        <pc:chgData name="Morrison, Isbel M (US)" userId="S::e305146@acct04.us.lmco.com::7b733890-298c-4477-bc9d-0e5bfc1a5cb5" providerId="AD" clId="Web-{C877B41F-E7F8-5783-3D2C-794CFD1F305F}" dt="2024-10-23T20:59:40.589" v="108" actId="20577"/>
        <pc:sldMkLst>
          <pc:docMk/>
          <pc:sldMk cId="1875474192" sldId="411"/>
        </pc:sldMkLst>
        <pc:spChg chg="mod">
          <ac:chgData name="Morrison, Isbel M (US)" userId="S::e305146@acct04.us.lmco.com::7b733890-298c-4477-bc9d-0e5bfc1a5cb5" providerId="AD" clId="Web-{C877B41F-E7F8-5783-3D2C-794CFD1F305F}" dt="2024-10-23T20:59:40.589" v="108" actId="20577"/>
          <ac:spMkLst>
            <pc:docMk/>
            <pc:sldMk cId="1875474192" sldId="411"/>
            <ac:spMk id="7" creationId="{E274E894-F7CB-4687-A4DE-2E37F65A3D41}"/>
          </ac:spMkLst>
        </pc:spChg>
      </pc:sldChg>
      <pc:sldChg chg="modSp">
        <pc:chgData name="Morrison, Isbel M (US)" userId="S::e305146@acct04.us.lmco.com::7b733890-298c-4477-bc9d-0e5bfc1a5cb5" providerId="AD" clId="Web-{C877B41F-E7F8-5783-3D2C-794CFD1F305F}" dt="2024-10-23T21:00:04.917" v="115" actId="20577"/>
        <pc:sldMkLst>
          <pc:docMk/>
          <pc:sldMk cId="2791154878" sldId="439"/>
        </pc:sldMkLst>
        <pc:spChg chg="mod">
          <ac:chgData name="Morrison, Isbel M (US)" userId="S::e305146@acct04.us.lmco.com::7b733890-298c-4477-bc9d-0e5bfc1a5cb5" providerId="AD" clId="Web-{C877B41F-E7F8-5783-3D2C-794CFD1F305F}" dt="2024-10-23T21:00:04.917" v="115" actId="20577"/>
          <ac:spMkLst>
            <pc:docMk/>
            <pc:sldMk cId="2791154878" sldId="439"/>
            <ac:spMk id="19" creationId="{07F9DC19-1175-4491-A40B-026F60B53A66}"/>
          </ac:spMkLst>
        </pc:spChg>
      </pc:sldChg>
      <pc:sldChg chg="delSp modSp">
        <pc:chgData name="Morrison, Isbel M (US)" userId="S::e305146@acct04.us.lmco.com::7b733890-298c-4477-bc9d-0e5bfc1a5cb5" providerId="AD" clId="Web-{C877B41F-E7F8-5783-3D2C-794CFD1F305F}" dt="2024-10-23T20:56:36.274" v="99" actId="20577"/>
        <pc:sldMkLst>
          <pc:docMk/>
          <pc:sldMk cId="67043308" sldId="474"/>
        </pc:sldMkLst>
        <pc:spChg chg="mod">
          <ac:chgData name="Morrison, Isbel M (US)" userId="S::e305146@acct04.us.lmco.com::7b733890-298c-4477-bc9d-0e5bfc1a5cb5" providerId="AD" clId="Web-{C877B41F-E7F8-5783-3D2C-794CFD1F305F}" dt="2024-10-23T20:56:36.274" v="99" actId="20577"/>
          <ac:spMkLst>
            <pc:docMk/>
            <pc:sldMk cId="67043308" sldId="474"/>
            <ac:spMk id="7" creationId="{AC0E3B09-B560-4A56-A47F-F7C9C192BAB7}"/>
          </ac:spMkLst>
        </pc:spChg>
        <pc:graphicFrameChg chg="del">
          <ac:chgData name="Morrison, Isbel M (US)" userId="S::e305146@acct04.us.lmco.com::7b733890-298c-4477-bc9d-0e5bfc1a5cb5" providerId="AD" clId="Web-{C877B41F-E7F8-5783-3D2C-794CFD1F305F}" dt="2024-10-23T20:55:42.351" v="75"/>
          <ac:graphicFrameMkLst>
            <pc:docMk/>
            <pc:sldMk cId="67043308" sldId="474"/>
            <ac:graphicFrameMk id="5" creationId="{8B63272A-1399-448E-8799-11A19C07C468}"/>
          </ac:graphicFrameMkLst>
        </pc:graphicFrameChg>
      </pc:sldChg>
      <pc:sldChg chg="del">
        <pc:chgData name="Morrison, Isbel M (US)" userId="S::e305146@acct04.us.lmco.com::7b733890-298c-4477-bc9d-0e5bfc1a5cb5" providerId="AD" clId="Web-{C877B41F-E7F8-5783-3D2C-794CFD1F305F}" dt="2024-10-23T20:56:53.555" v="100"/>
        <pc:sldMkLst>
          <pc:docMk/>
          <pc:sldMk cId="432180056" sldId="475"/>
        </pc:sldMkLst>
      </pc:sldChg>
      <pc:sldMasterChg chg="addSp">
        <pc:chgData name="Morrison, Isbel M (US)" userId="S::e305146@acct04.us.lmco.com::7b733890-298c-4477-bc9d-0e5bfc1a5cb5" providerId="AD" clId="Web-{C877B41F-E7F8-5783-3D2C-794CFD1F305F}" dt="2024-10-23T20:52:39.287" v="0" actId="33475"/>
        <pc:sldMasterMkLst>
          <pc:docMk/>
          <pc:sldMasterMk cId="745405004" sldId="2147483648"/>
        </pc:sldMasterMkLst>
        <pc:spChg chg="add">
          <ac:chgData name="Morrison, Isbel M (US)" userId="S::e305146@acct04.us.lmco.com::7b733890-298c-4477-bc9d-0e5bfc1a5cb5" providerId="AD" clId="Web-{C877B41F-E7F8-5783-3D2C-794CFD1F305F}" dt="2024-10-23T20:52:39.287" v="0" actId="33475"/>
          <ac:spMkLst>
            <pc:docMk/>
            <pc:sldMasterMk cId="745405004" sldId="2147483648"/>
            <ac:spMk id="7" creationId="{118B8B12-AD59-0060-13E4-A82971A9DCD5}"/>
          </ac:spMkLst>
        </pc:spChg>
        <pc:spChg chg="add">
          <ac:chgData name="Morrison, Isbel M (US)" userId="S::e305146@acct04.us.lmco.com::7b733890-298c-4477-bc9d-0e5bfc1a5cb5" providerId="AD" clId="Web-{C877B41F-E7F8-5783-3D2C-794CFD1F305F}" dt="2024-10-23T20:52:39.287" v="0" actId="33475"/>
          <ac:spMkLst>
            <pc:docMk/>
            <pc:sldMasterMk cId="745405004" sldId="2147483648"/>
            <ac:spMk id="8" creationId="{DC7396AB-0E3B-84BE-7F41-63904CDDDD99}"/>
          </ac:spMkLst>
        </pc:spChg>
      </pc:sldMasterChg>
    </pc:docChg>
  </pc:docChgLst>
  <pc:docChgLst>
    <pc:chgData name="Morrison, Isbel M (US)" userId="S::e305146@acct04.us.lmco.com::7b733890-298c-4477-bc9d-0e5bfc1a5cb5" providerId="AD" clId="Web-{812B5240-0C62-884C-A04B-1A52DAD0FB4B}"/>
    <pc:docChg chg="addSld delSld modSld">
      <pc:chgData name="Morrison, Isbel M (US)" userId="S::e305146@acct04.us.lmco.com::7b733890-298c-4477-bc9d-0e5bfc1a5cb5" providerId="AD" clId="Web-{812B5240-0C62-884C-A04B-1A52DAD0FB4B}" dt="2024-10-31T20:26:43.395" v="22" actId="20577"/>
      <pc:docMkLst>
        <pc:docMk/>
      </pc:docMkLst>
      <pc:sldChg chg="add">
        <pc:chgData name="Morrison, Isbel M (US)" userId="S::e305146@acct04.us.lmco.com::7b733890-298c-4477-bc9d-0e5bfc1a5cb5" providerId="AD" clId="Web-{812B5240-0C62-884C-A04B-1A52DAD0FB4B}" dt="2024-10-31T20:26:11.394" v="21"/>
        <pc:sldMkLst>
          <pc:docMk/>
          <pc:sldMk cId="3167103514" sldId="269"/>
        </pc:sldMkLst>
      </pc:sldChg>
      <pc:sldChg chg="modSp">
        <pc:chgData name="Morrison, Isbel M (US)" userId="S::e305146@acct04.us.lmco.com::7b733890-298c-4477-bc9d-0e5bfc1a5cb5" providerId="AD" clId="Web-{812B5240-0C62-884C-A04B-1A52DAD0FB4B}" dt="2024-10-31T20:26:43.395" v="22" actId="20577"/>
        <pc:sldMkLst>
          <pc:docMk/>
          <pc:sldMk cId="2033208299" sldId="412"/>
        </pc:sldMkLst>
        <pc:spChg chg="mod">
          <ac:chgData name="Morrison, Isbel M (US)" userId="S::e305146@acct04.us.lmco.com::7b733890-298c-4477-bc9d-0e5bfc1a5cb5" providerId="AD" clId="Web-{812B5240-0C62-884C-A04B-1A52DAD0FB4B}" dt="2024-10-31T20:26:43.395" v="22" actId="20577"/>
          <ac:spMkLst>
            <pc:docMk/>
            <pc:sldMk cId="2033208299" sldId="412"/>
            <ac:spMk id="4" creationId="{5F9E688B-9213-4245-89A1-9A6206E9EB92}"/>
          </ac:spMkLst>
        </pc:spChg>
      </pc:sldChg>
      <pc:sldChg chg="del">
        <pc:chgData name="Morrison, Isbel M (US)" userId="S::e305146@acct04.us.lmco.com::7b733890-298c-4477-bc9d-0e5bfc1a5cb5" providerId="AD" clId="Web-{812B5240-0C62-884C-A04B-1A52DAD0FB4B}" dt="2024-10-31T20:25:20.737" v="15"/>
        <pc:sldMkLst>
          <pc:docMk/>
          <pc:sldMk cId="286922885" sldId="420"/>
        </pc:sldMkLst>
      </pc:sldChg>
      <pc:sldChg chg="del">
        <pc:chgData name="Morrison, Isbel M (US)" userId="S::e305146@acct04.us.lmco.com::7b733890-298c-4477-bc9d-0e5bfc1a5cb5" providerId="AD" clId="Web-{812B5240-0C62-884C-A04B-1A52DAD0FB4B}" dt="2024-10-31T20:25:20.690" v="9"/>
        <pc:sldMkLst>
          <pc:docMk/>
          <pc:sldMk cId="3749434658" sldId="421"/>
        </pc:sldMkLst>
      </pc:sldChg>
      <pc:sldChg chg="del">
        <pc:chgData name="Morrison, Isbel M (US)" userId="S::e305146@acct04.us.lmco.com::7b733890-298c-4477-bc9d-0e5bfc1a5cb5" providerId="AD" clId="Web-{812B5240-0C62-884C-A04B-1A52DAD0FB4B}" dt="2024-10-31T20:25:20.706" v="11"/>
        <pc:sldMkLst>
          <pc:docMk/>
          <pc:sldMk cId="2077152695" sldId="427"/>
        </pc:sldMkLst>
      </pc:sldChg>
      <pc:sldChg chg="del">
        <pc:chgData name="Morrison, Isbel M (US)" userId="S::e305146@acct04.us.lmco.com::7b733890-298c-4477-bc9d-0e5bfc1a5cb5" providerId="AD" clId="Web-{812B5240-0C62-884C-A04B-1A52DAD0FB4B}" dt="2024-10-31T20:25:20.706" v="13"/>
        <pc:sldMkLst>
          <pc:docMk/>
          <pc:sldMk cId="3333199414" sldId="428"/>
        </pc:sldMkLst>
      </pc:sldChg>
      <pc:sldChg chg="del">
        <pc:chgData name="Morrison, Isbel M (US)" userId="S::e305146@acct04.us.lmco.com::7b733890-298c-4477-bc9d-0e5bfc1a5cb5" providerId="AD" clId="Web-{812B5240-0C62-884C-A04B-1A52DAD0FB4B}" dt="2024-10-31T20:25:20.706" v="12"/>
        <pc:sldMkLst>
          <pc:docMk/>
          <pc:sldMk cId="2772958937" sldId="430"/>
        </pc:sldMkLst>
      </pc:sldChg>
      <pc:sldChg chg="del">
        <pc:chgData name="Morrison, Isbel M (US)" userId="S::e305146@acct04.us.lmco.com::7b733890-298c-4477-bc9d-0e5bfc1a5cb5" providerId="AD" clId="Web-{812B5240-0C62-884C-A04B-1A52DAD0FB4B}" dt="2024-10-31T20:25:20.690" v="8"/>
        <pc:sldMkLst>
          <pc:docMk/>
          <pc:sldMk cId="1218021839" sldId="431"/>
        </pc:sldMkLst>
      </pc:sldChg>
      <pc:sldChg chg="del">
        <pc:chgData name="Morrison, Isbel M (US)" userId="S::e305146@acct04.us.lmco.com::7b733890-298c-4477-bc9d-0e5bfc1a5cb5" providerId="AD" clId="Web-{812B5240-0C62-884C-A04B-1A52DAD0FB4B}" dt="2024-10-31T20:25:20.690" v="7"/>
        <pc:sldMkLst>
          <pc:docMk/>
          <pc:sldMk cId="1335880987" sldId="432"/>
        </pc:sldMkLst>
      </pc:sldChg>
      <pc:sldChg chg="del">
        <pc:chgData name="Morrison, Isbel M (US)" userId="S::e305146@acct04.us.lmco.com::7b733890-298c-4477-bc9d-0e5bfc1a5cb5" providerId="AD" clId="Web-{812B5240-0C62-884C-A04B-1A52DAD0FB4B}" dt="2024-10-31T20:25:20.690" v="6"/>
        <pc:sldMkLst>
          <pc:docMk/>
          <pc:sldMk cId="1960061278" sldId="433"/>
        </pc:sldMkLst>
      </pc:sldChg>
      <pc:sldChg chg="del">
        <pc:chgData name="Morrison, Isbel M (US)" userId="S::e305146@acct04.us.lmco.com::7b733890-298c-4477-bc9d-0e5bfc1a5cb5" providerId="AD" clId="Web-{812B5240-0C62-884C-A04B-1A52DAD0FB4B}" dt="2024-10-31T20:25:20.690" v="5"/>
        <pc:sldMkLst>
          <pc:docMk/>
          <pc:sldMk cId="2962484278" sldId="434"/>
        </pc:sldMkLst>
      </pc:sldChg>
      <pc:sldChg chg="del">
        <pc:chgData name="Morrison, Isbel M (US)" userId="S::e305146@acct04.us.lmco.com::7b733890-298c-4477-bc9d-0e5bfc1a5cb5" providerId="AD" clId="Web-{812B5240-0C62-884C-A04B-1A52DAD0FB4B}" dt="2024-10-31T20:25:20.690" v="4"/>
        <pc:sldMkLst>
          <pc:docMk/>
          <pc:sldMk cId="815730990" sldId="435"/>
        </pc:sldMkLst>
      </pc:sldChg>
      <pc:sldChg chg="del">
        <pc:chgData name="Morrison, Isbel M (US)" userId="S::e305146@acct04.us.lmco.com::7b733890-298c-4477-bc9d-0e5bfc1a5cb5" providerId="AD" clId="Web-{812B5240-0C62-884C-A04B-1A52DAD0FB4B}" dt="2024-10-31T20:25:20.690" v="3"/>
        <pc:sldMkLst>
          <pc:docMk/>
          <pc:sldMk cId="3618131506" sldId="436"/>
        </pc:sldMkLst>
      </pc:sldChg>
      <pc:sldChg chg="del">
        <pc:chgData name="Morrison, Isbel M (US)" userId="S::e305146@acct04.us.lmco.com::7b733890-298c-4477-bc9d-0e5bfc1a5cb5" providerId="AD" clId="Web-{812B5240-0C62-884C-A04B-1A52DAD0FB4B}" dt="2024-10-31T20:25:20.690" v="2"/>
        <pc:sldMkLst>
          <pc:docMk/>
          <pc:sldMk cId="849679332" sldId="437"/>
        </pc:sldMkLst>
      </pc:sldChg>
      <pc:sldChg chg="del">
        <pc:chgData name="Morrison, Isbel M (US)" userId="S::e305146@acct04.us.lmco.com::7b733890-298c-4477-bc9d-0e5bfc1a5cb5" providerId="AD" clId="Web-{812B5240-0C62-884C-A04B-1A52DAD0FB4B}" dt="2024-10-31T20:25:32.472" v="20"/>
        <pc:sldMkLst>
          <pc:docMk/>
          <pc:sldMk cId="1353334302" sldId="442"/>
        </pc:sldMkLst>
      </pc:sldChg>
      <pc:sldChg chg="del">
        <pc:chgData name="Morrison, Isbel M (US)" userId="S::e305146@acct04.us.lmco.com::7b733890-298c-4477-bc9d-0e5bfc1a5cb5" providerId="AD" clId="Web-{812B5240-0C62-884C-A04B-1A52DAD0FB4B}" dt="2024-10-31T20:25:20.737" v="16"/>
        <pc:sldMkLst>
          <pc:docMk/>
          <pc:sldMk cId="1005930484" sldId="444"/>
        </pc:sldMkLst>
      </pc:sldChg>
      <pc:sldChg chg="del">
        <pc:chgData name="Morrison, Isbel M (US)" userId="S::e305146@acct04.us.lmco.com::7b733890-298c-4477-bc9d-0e5bfc1a5cb5" providerId="AD" clId="Web-{812B5240-0C62-884C-A04B-1A52DAD0FB4B}" dt="2024-10-31T20:25:32.472" v="19"/>
        <pc:sldMkLst>
          <pc:docMk/>
          <pc:sldMk cId="3310941421" sldId="447"/>
        </pc:sldMkLst>
      </pc:sldChg>
      <pc:sldChg chg="del">
        <pc:chgData name="Morrison, Isbel M (US)" userId="S::e305146@acct04.us.lmco.com::7b733890-298c-4477-bc9d-0e5bfc1a5cb5" providerId="AD" clId="Web-{812B5240-0C62-884C-A04B-1A52DAD0FB4B}" dt="2024-10-31T20:25:32.472" v="18"/>
        <pc:sldMkLst>
          <pc:docMk/>
          <pc:sldMk cId="4042111457" sldId="448"/>
        </pc:sldMkLst>
      </pc:sldChg>
      <pc:sldChg chg="del">
        <pc:chgData name="Morrison, Isbel M (US)" userId="S::e305146@acct04.us.lmco.com::7b733890-298c-4477-bc9d-0e5bfc1a5cb5" providerId="AD" clId="Web-{812B5240-0C62-884C-A04B-1A52DAD0FB4B}" dt="2024-10-31T20:25:32.472" v="17"/>
        <pc:sldMkLst>
          <pc:docMk/>
          <pc:sldMk cId="241164514" sldId="449"/>
        </pc:sldMkLst>
      </pc:sldChg>
      <pc:sldChg chg="del">
        <pc:chgData name="Morrison, Isbel M (US)" userId="S::e305146@acct04.us.lmco.com::7b733890-298c-4477-bc9d-0e5bfc1a5cb5" providerId="AD" clId="Web-{812B5240-0C62-884C-A04B-1A52DAD0FB4B}" dt="2024-10-31T20:25:20.690" v="1"/>
        <pc:sldMkLst>
          <pc:docMk/>
          <pc:sldMk cId="354842872" sldId="450"/>
        </pc:sldMkLst>
      </pc:sldChg>
      <pc:sldChg chg="del">
        <pc:chgData name="Morrison, Isbel M (US)" userId="S::e305146@acct04.us.lmco.com::7b733890-298c-4477-bc9d-0e5bfc1a5cb5" providerId="AD" clId="Web-{812B5240-0C62-884C-A04B-1A52DAD0FB4B}" dt="2024-10-31T20:25:20.690" v="0"/>
        <pc:sldMkLst>
          <pc:docMk/>
          <pc:sldMk cId="330748992" sldId="451"/>
        </pc:sldMkLst>
      </pc:sldChg>
      <pc:sldChg chg="del">
        <pc:chgData name="Morrison, Isbel M (US)" userId="S::e305146@acct04.us.lmco.com::7b733890-298c-4477-bc9d-0e5bfc1a5cb5" providerId="AD" clId="Web-{812B5240-0C62-884C-A04B-1A52DAD0FB4B}" dt="2024-10-31T20:25:20.706" v="14"/>
        <pc:sldMkLst>
          <pc:docMk/>
          <pc:sldMk cId="1731507959" sldId="452"/>
        </pc:sldMkLst>
      </pc:sldChg>
      <pc:sldChg chg="del">
        <pc:chgData name="Morrison, Isbel M (US)" userId="S::e305146@acct04.us.lmco.com::7b733890-298c-4477-bc9d-0e5bfc1a5cb5" providerId="AD" clId="Web-{812B5240-0C62-884C-A04B-1A52DAD0FB4B}" dt="2024-10-31T20:25:20.706" v="10"/>
        <pc:sldMkLst>
          <pc:docMk/>
          <pc:sldMk cId="2161895828" sldId="453"/>
        </pc:sldMkLst>
      </pc:sldChg>
      <pc:sldMasterChg chg="addSldLayout">
        <pc:chgData name="Morrison, Isbel M (US)" userId="S::e305146@acct04.us.lmco.com::7b733890-298c-4477-bc9d-0e5bfc1a5cb5" providerId="AD" clId="Web-{812B5240-0C62-884C-A04B-1A52DAD0FB4B}" dt="2024-10-31T20:26:11.394" v="21"/>
        <pc:sldMasterMkLst>
          <pc:docMk/>
          <pc:sldMasterMk cId="745405004" sldId="2147483648"/>
        </pc:sldMasterMkLst>
        <pc:sldLayoutChg chg="add">
          <pc:chgData name="Morrison, Isbel M (US)" userId="S::e305146@acct04.us.lmco.com::7b733890-298c-4477-bc9d-0e5bfc1a5cb5" providerId="AD" clId="Web-{812B5240-0C62-884C-A04B-1A52DAD0FB4B}" dt="2024-10-31T20:26:11.394" v="21"/>
          <pc:sldLayoutMkLst>
            <pc:docMk/>
            <pc:sldMasterMk cId="745405004" sldId="2147483648"/>
            <pc:sldLayoutMk cId="2900567682" sldId="2147483660"/>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5798"/>
          </a:xfrm>
          <a:prstGeom prst="rect">
            <a:avLst/>
          </a:prstGeom>
        </p:spPr>
        <p:txBody>
          <a:bodyPr vert="horz" lIns="92960" tIns="46480" rIns="92960" bIns="46480" rtlCol="0"/>
          <a:lstStyle>
            <a:lvl1pPr algn="l">
              <a:defRPr sz="1200"/>
            </a:lvl1pPr>
          </a:lstStyle>
          <a:p>
            <a:endParaRPr lang="en-US"/>
          </a:p>
          <a:p>
            <a:endParaRPr lang="en-US"/>
          </a:p>
        </p:txBody>
      </p:sp>
      <p:sp>
        <p:nvSpPr>
          <p:cNvPr id="3" name="Date Placeholder 2"/>
          <p:cNvSpPr>
            <a:spLocks noGrp="1"/>
          </p:cNvSpPr>
          <p:nvPr>
            <p:ph type="dt" sz="quarter" idx="1"/>
          </p:nvPr>
        </p:nvSpPr>
        <p:spPr>
          <a:xfrm>
            <a:off x="3956551" y="0"/>
            <a:ext cx="3026833" cy="465798"/>
          </a:xfrm>
          <a:prstGeom prst="rect">
            <a:avLst/>
          </a:prstGeom>
        </p:spPr>
        <p:txBody>
          <a:bodyPr vert="horz" lIns="92960" tIns="46480" rIns="92960" bIns="46480" rtlCol="0"/>
          <a:lstStyle>
            <a:lvl1pPr algn="r">
              <a:defRPr sz="1200"/>
            </a:lvl1pPr>
          </a:lstStyle>
          <a:p>
            <a:fld id="{E71B0925-D018-4694-8BD2-B89F172BCC04}" type="datetimeFigureOut">
              <a:rPr lang="en-US" smtClean="0"/>
              <a:t>11/14/2024</a:t>
            </a:fld>
            <a:endParaRPr lang="en-US" dirty="0"/>
          </a:p>
        </p:txBody>
      </p:sp>
      <p:sp>
        <p:nvSpPr>
          <p:cNvPr id="4" name="Footer Placeholder 3"/>
          <p:cNvSpPr>
            <a:spLocks noGrp="1"/>
          </p:cNvSpPr>
          <p:nvPr>
            <p:ph type="ftr" sz="quarter" idx="2"/>
          </p:nvPr>
        </p:nvSpPr>
        <p:spPr>
          <a:xfrm>
            <a:off x="0" y="8817905"/>
            <a:ext cx="3026833" cy="465797"/>
          </a:xfrm>
          <a:prstGeom prst="rect">
            <a:avLst/>
          </a:prstGeom>
        </p:spPr>
        <p:txBody>
          <a:bodyPr vert="horz" lIns="92960" tIns="46480" rIns="92960" bIns="46480" rtlCol="0" anchor="b"/>
          <a:lstStyle>
            <a:lvl1pPr algn="l">
              <a:defRPr sz="1200"/>
            </a:lvl1pPr>
          </a:lstStyle>
          <a:p>
            <a:endParaRPr lang="en-US"/>
          </a:p>
          <a:p>
            <a:endParaRPr lang="en-US"/>
          </a:p>
        </p:txBody>
      </p:sp>
      <p:sp>
        <p:nvSpPr>
          <p:cNvPr id="5" name="Slide Number Placeholder 4"/>
          <p:cNvSpPr>
            <a:spLocks noGrp="1"/>
          </p:cNvSpPr>
          <p:nvPr>
            <p:ph type="sldNum" sz="quarter" idx="3"/>
          </p:nvPr>
        </p:nvSpPr>
        <p:spPr>
          <a:xfrm>
            <a:off x="3956551" y="8817905"/>
            <a:ext cx="3026833" cy="465797"/>
          </a:xfrm>
          <a:prstGeom prst="rect">
            <a:avLst/>
          </a:prstGeom>
        </p:spPr>
        <p:txBody>
          <a:bodyPr vert="horz" lIns="92960" tIns="46480" rIns="92960" bIns="46480" rtlCol="0" anchor="b"/>
          <a:lstStyle>
            <a:lvl1pPr algn="r">
              <a:defRPr sz="1200"/>
            </a:lvl1pPr>
          </a:lstStyle>
          <a:p>
            <a:fld id="{C751C376-EA5F-40EB-B5C9-F210D82C3856}" type="slidenum">
              <a:rPr lang="en-US" smtClean="0"/>
              <a:t>‹#›</a:t>
            </a:fld>
            <a:endParaRPr lang="en-US" dirty="0"/>
          </a:p>
        </p:txBody>
      </p:sp>
    </p:spTree>
    <p:extLst>
      <p:ext uri="{BB962C8B-B14F-4D97-AF65-F5344CB8AC3E}">
        <p14:creationId xmlns:p14="http://schemas.microsoft.com/office/powerpoint/2010/main" val="1336887536"/>
      </p:ext>
    </p:extLst>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5798"/>
          </a:xfrm>
          <a:prstGeom prst="rect">
            <a:avLst/>
          </a:prstGeom>
        </p:spPr>
        <p:txBody>
          <a:bodyPr vert="horz" lIns="92960" tIns="46480" rIns="92960" bIns="46480" rtlCol="0"/>
          <a:lstStyle>
            <a:lvl1pPr algn="l">
              <a:defRPr sz="1200"/>
            </a:lvl1pPr>
          </a:lstStyle>
          <a:p>
            <a:endParaRPr lang="en-US"/>
          </a:p>
          <a:p>
            <a:endParaRPr lang="en-US"/>
          </a:p>
        </p:txBody>
      </p:sp>
      <p:sp>
        <p:nvSpPr>
          <p:cNvPr id="3" name="Date Placeholder 2"/>
          <p:cNvSpPr>
            <a:spLocks noGrp="1"/>
          </p:cNvSpPr>
          <p:nvPr>
            <p:ph type="dt" idx="1"/>
          </p:nvPr>
        </p:nvSpPr>
        <p:spPr>
          <a:xfrm>
            <a:off x="3956551" y="0"/>
            <a:ext cx="3026833" cy="465798"/>
          </a:xfrm>
          <a:prstGeom prst="rect">
            <a:avLst/>
          </a:prstGeom>
        </p:spPr>
        <p:txBody>
          <a:bodyPr vert="horz" lIns="92960" tIns="46480" rIns="92960" bIns="46480" rtlCol="0"/>
          <a:lstStyle>
            <a:lvl1pPr algn="r">
              <a:defRPr sz="1200"/>
            </a:lvl1pPr>
          </a:lstStyle>
          <a:p>
            <a:fld id="{AF8F5D99-016A-414A-B5D0-2B391DB0FAA8}" type="datetimeFigureOut">
              <a:rPr lang="en-US" smtClean="0"/>
              <a:t>11/14/2024</a:t>
            </a:fld>
            <a:endParaRPr lang="en-US" dirty="0"/>
          </a:p>
        </p:txBody>
      </p:sp>
      <p:sp>
        <p:nvSpPr>
          <p:cNvPr id="4" name="Slide Image Placeholder 3"/>
          <p:cNvSpPr>
            <a:spLocks noGrp="1" noRot="1" noChangeAspect="1"/>
          </p:cNvSpPr>
          <p:nvPr>
            <p:ph type="sldImg" idx="2"/>
          </p:nvPr>
        </p:nvSpPr>
        <p:spPr>
          <a:xfrm>
            <a:off x="708025" y="1160463"/>
            <a:ext cx="5568950" cy="3133725"/>
          </a:xfrm>
          <a:prstGeom prst="rect">
            <a:avLst/>
          </a:prstGeom>
          <a:noFill/>
          <a:ln w="12700">
            <a:solidFill>
              <a:prstClr val="black"/>
            </a:solidFill>
          </a:ln>
        </p:spPr>
        <p:txBody>
          <a:bodyPr vert="horz" lIns="92960" tIns="46480" rIns="92960" bIns="46480" rtlCol="0" anchor="ctr"/>
          <a:lstStyle/>
          <a:p>
            <a:endParaRPr lang="en-US" dirty="0"/>
          </a:p>
        </p:txBody>
      </p:sp>
      <p:sp>
        <p:nvSpPr>
          <p:cNvPr id="5" name="Notes Placeholder 4"/>
          <p:cNvSpPr>
            <a:spLocks noGrp="1"/>
          </p:cNvSpPr>
          <p:nvPr>
            <p:ph type="body" sz="quarter" idx="3"/>
          </p:nvPr>
        </p:nvSpPr>
        <p:spPr>
          <a:xfrm>
            <a:off x="698500" y="4467780"/>
            <a:ext cx="5588000" cy="3655457"/>
          </a:xfrm>
          <a:prstGeom prst="rect">
            <a:avLst/>
          </a:prstGeom>
        </p:spPr>
        <p:txBody>
          <a:bodyPr vert="horz" lIns="92960" tIns="46480" rIns="92960" bIns="4648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17905"/>
            <a:ext cx="3026833" cy="465797"/>
          </a:xfrm>
          <a:prstGeom prst="rect">
            <a:avLst/>
          </a:prstGeom>
        </p:spPr>
        <p:txBody>
          <a:bodyPr vert="horz" lIns="92960" tIns="46480" rIns="92960" bIns="46480" rtlCol="0" anchor="b"/>
          <a:lstStyle>
            <a:lvl1pPr algn="l">
              <a:defRPr sz="1200"/>
            </a:lvl1pPr>
          </a:lstStyle>
          <a:p>
            <a:endParaRPr lang="en-US"/>
          </a:p>
          <a:p>
            <a:endParaRPr lang="en-US"/>
          </a:p>
        </p:txBody>
      </p:sp>
      <p:sp>
        <p:nvSpPr>
          <p:cNvPr id="7" name="Slide Number Placeholder 6"/>
          <p:cNvSpPr>
            <a:spLocks noGrp="1"/>
          </p:cNvSpPr>
          <p:nvPr>
            <p:ph type="sldNum" sz="quarter" idx="5"/>
          </p:nvPr>
        </p:nvSpPr>
        <p:spPr>
          <a:xfrm>
            <a:off x="3956551" y="8817905"/>
            <a:ext cx="3026833" cy="465797"/>
          </a:xfrm>
          <a:prstGeom prst="rect">
            <a:avLst/>
          </a:prstGeom>
        </p:spPr>
        <p:txBody>
          <a:bodyPr vert="horz" lIns="92960" tIns="46480" rIns="92960" bIns="46480" rtlCol="0" anchor="b"/>
          <a:lstStyle>
            <a:lvl1pPr algn="r">
              <a:defRPr sz="1200"/>
            </a:lvl1pPr>
          </a:lstStyle>
          <a:p>
            <a:fld id="{91F5F514-E216-4B0B-9B33-6FEA2EC08AD4}" type="slidenum">
              <a:rPr lang="en-US" smtClean="0"/>
              <a:t>‹#›</a:t>
            </a:fld>
            <a:endParaRPr lang="en-US" dirty="0"/>
          </a:p>
        </p:txBody>
      </p:sp>
    </p:spTree>
    <p:extLst>
      <p:ext uri="{BB962C8B-B14F-4D97-AF65-F5344CB8AC3E}">
        <p14:creationId xmlns:p14="http://schemas.microsoft.com/office/powerpoint/2010/main" val="344688863"/>
      </p:ext>
    </p:extLst>
  </p:cSld>
  <p:clrMap bg1="lt1" tx1="dk1" bg2="lt2" tx2="dk2" accent1="accent1" accent2="accent2" accent3="accent3" accent4="accent4" accent5="accent5" accent6="accent6" hlink="hlink" folHlink="folHlink"/>
  <p:hf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002F6C"/>
        </a:solidFill>
        <a:effectLst/>
      </p:bgPr>
    </p:bg>
    <p:spTree>
      <p:nvGrpSpPr>
        <p:cNvPr id="1" name=""/>
        <p:cNvGrpSpPr/>
        <p:nvPr/>
      </p:nvGrpSpPr>
      <p:grpSpPr>
        <a:xfrm>
          <a:off x="0" y="0"/>
          <a:ext cx="0" cy="0"/>
          <a:chOff x="0" y="0"/>
          <a:chExt cx="0" cy="0"/>
        </a:xfrm>
      </p:grpSpPr>
      <p:sp>
        <p:nvSpPr>
          <p:cNvPr id="26" name="Text Placeholder 24"/>
          <p:cNvSpPr>
            <a:spLocks noGrp="1"/>
          </p:cNvSpPr>
          <p:nvPr>
            <p:ph type="body" sz="quarter" idx="11" hasCustomPrompt="1"/>
          </p:nvPr>
        </p:nvSpPr>
        <p:spPr>
          <a:xfrm>
            <a:off x="755110" y="3084382"/>
            <a:ext cx="10684021" cy="612333"/>
          </a:xfrm>
          <a:prstGeom prst="rect">
            <a:avLst/>
          </a:prstGeom>
        </p:spPr>
        <p:txBody>
          <a:bodyPr/>
          <a:lstStyle>
            <a:lvl1pPr marL="0" indent="0" algn="ctr">
              <a:buNone/>
              <a:defRPr sz="2400" b="0" cap="all" baseline="0">
                <a:solidFill>
                  <a:schemeClr val="bg1"/>
                </a:solidFill>
                <a:latin typeface="Agency FB" panose="020B0503020202020204" pitchFamily="34" charset="0"/>
              </a:defRPr>
            </a:lvl1pPr>
          </a:lstStyle>
          <a:p>
            <a:pPr lvl="0"/>
            <a:r>
              <a:rPr lang="en-US" dirty="0"/>
              <a:t>PRESENTATION SUBTITLE</a:t>
            </a:r>
          </a:p>
        </p:txBody>
      </p:sp>
      <p:sp>
        <p:nvSpPr>
          <p:cNvPr id="27" name="Text Placeholder 24"/>
          <p:cNvSpPr>
            <a:spLocks noGrp="1"/>
          </p:cNvSpPr>
          <p:nvPr>
            <p:ph type="body" sz="quarter" idx="12" hasCustomPrompt="1"/>
          </p:nvPr>
        </p:nvSpPr>
        <p:spPr>
          <a:xfrm>
            <a:off x="755110" y="3981389"/>
            <a:ext cx="10684021" cy="612333"/>
          </a:xfrm>
          <a:prstGeom prst="rect">
            <a:avLst/>
          </a:prstGeom>
        </p:spPr>
        <p:txBody>
          <a:bodyPr/>
          <a:lstStyle>
            <a:lvl1pPr marL="0" indent="0" algn="ctr">
              <a:buNone/>
              <a:defRPr sz="1600" b="0" baseline="0">
                <a:solidFill>
                  <a:schemeClr val="bg1"/>
                </a:solidFill>
                <a:latin typeface="+mn-lt"/>
              </a:defRPr>
            </a:lvl1pPr>
          </a:lstStyle>
          <a:p>
            <a:pPr lvl="0"/>
            <a:r>
              <a:rPr lang="en-US" dirty="0"/>
              <a:t>Presenter</a:t>
            </a:r>
          </a:p>
        </p:txBody>
      </p:sp>
      <p:sp>
        <p:nvSpPr>
          <p:cNvPr id="28" name="Text Placeholder 24"/>
          <p:cNvSpPr>
            <a:spLocks noGrp="1"/>
          </p:cNvSpPr>
          <p:nvPr>
            <p:ph type="body" sz="quarter" idx="13" hasCustomPrompt="1"/>
          </p:nvPr>
        </p:nvSpPr>
        <p:spPr>
          <a:xfrm>
            <a:off x="755110" y="4232439"/>
            <a:ext cx="10684021" cy="612333"/>
          </a:xfrm>
          <a:prstGeom prst="rect">
            <a:avLst/>
          </a:prstGeom>
        </p:spPr>
        <p:txBody>
          <a:bodyPr/>
          <a:lstStyle>
            <a:lvl1pPr marL="0" indent="0" algn="ctr">
              <a:buNone/>
              <a:defRPr sz="1600" b="0" baseline="0">
                <a:solidFill>
                  <a:schemeClr val="bg1"/>
                </a:solidFill>
                <a:latin typeface="+mn-lt"/>
              </a:defRPr>
            </a:lvl1pPr>
          </a:lstStyle>
          <a:p>
            <a:pPr lvl="0"/>
            <a:r>
              <a:rPr lang="en-US" dirty="0"/>
              <a:t>Job Title</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29159" y="5014795"/>
            <a:ext cx="4948480" cy="1195882"/>
          </a:xfrm>
          <a:prstGeom prst="rect">
            <a:avLst/>
          </a:prstGeom>
        </p:spPr>
      </p:pic>
      <p:sp>
        <p:nvSpPr>
          <p:cNvPr id="25" name="Text Placeholder 24"/>
          <p:cNvSpPr>
            <a:spLocks noGrp="1"/>
          </p:cNvSpPr>
          <p:nvPr>
            <p:ph type="body" sz="quarter" idx="10" hasCustomPrompt="1"/>
          </p:nvPr>
        </p:nvSpPr>
        <p:spPr>
          <a:xfrm>
            <a:off x="755111" y="2221008"/>
            <a:ext cx="10684021" cy="863374"/>
          </a:xfrm>
          <a:prstGeom prst="rect">
            <a:avLst/>
          </a:prstGeom>
        </p:spPr>
        <p:txBody>
          <a:bodyPr/>
          <a:lstStyle>
            <a:lvl1pPr marL="0" indent="0" algn="ctr">
              <a:buNone/>
              <a:defRPr sz="6000" b="1" cap="all" baseline="0">
                <a:solidFill>
                  <a:schemeClr val="bg1"/>
                </a:solidFill>
                <a:latin typeface="Agency FB" panose="020B0503020202020204" pitchFamily="34" charset="0"/>
              </a:defRPr>
            </a:lvl1pPr>
          </a:lstStyle>
          <a:p>
            <a:pPr lvl="0"/>
            <a:r>
              <a:rPr lang="en-US" dirty="0"/>
              <a:t>CLICK TO ENTER PRESENTATION TITLE</a:t>
            </a:r>
          </a:p>
        </p:txBody>
      </p:sp>
      <p:sp>
        <p:nvSpPr>
          <p:cNvPr id="2" name="Rectangle 1"/>
          <p:cNvSpPr/>
          <p:nvPr userDrawn="1"/>
        </p:nvSpPr>
        <p:spPr>
          <a:xfrm>
            <a:off x="10024533" y="6210677"/>
            <a:ext cx="2167467" cy="643466"/>
          </a:xfrm>
          <a:prstGeom prst="rect">
            <a:avLst/>
          </a:prstGeom>
          <a:solidFill>
            <a:srgbClr val="002F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7223068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Header Only">
    <p:spTree>
      <p:nvGrpSpPr>
        <p:cNvPr id="1" name=""/>
        <p:cNvGrpSpPr/>
        <p:nvPr/>
      </p:nvGrpSpPr>
      <p:grpSpPr>
        <a:xfrm>
          <a:off x="0" y="0"/>
          <a:ext cx="0" cy="0"/>
          <a:chOff x="0" y="0"/>
          <a:chExt cx="0" cy="0"/>
        </a:xfrm>
      </p:grpSpPr>
      <p:sp>
        <p:nvSpPr>
          <p:cNvPr id="7" name="Text Placeholder 10"/>
          <p:cNvSpPr>
            <a:spLocks noGrp="1"/>
          </p:cNvSpPr>
          <p:nvPr>
            <p:ph type="body" sz="quarter" idx="10" hasCustomPrompt="1"/>
          </p:nvPr>
        </p:nvSpPr>
        <p:spPr>
          <a:xfrm>
            <a:off x="533400" y="353512"/>
            <a:ext cx="6618169" cy="560887"/>
          </a:xfrm>
          <a:prstGeom prst="rect">
            <a:avLst/>
          </a:prstGeom>
        </p:spPr>
        <p:txBody>
          <a:bodyPr/>
          <a:lstStyle>
            <a:lvl1pPr marL="0" indent="0">
              <a:buNone/>
              <a:defRPr sz="4000" b="1" cap="all" baseline="0">
                <a:solidFill>
                  <a:srgbClr val="002F6C"/>
                </a:solidFill>
                <a:latin typeface="Agency FB" panose="020B0503020202020204" pitchFamily="34" charset="0"/>
              </a:defRPr>
            </a:lvl1pPr>
          </a:lstStyle>
          <a:p>
            <a:pPr lvl="0"/>
            <a:r>
              <a:rPr lang="en-US" dirty="0"/>
              <a:t>CLICK TO ENTER HEADER</a:t>
            </a:r>
          </a:p>
        </p:txBody>
      </p:sp>
    </p:spTree>
    <p:extLst>
      <p:ext uri="{BB962C8B-B14F-4D97-AF65-F5344CB8AC3E}">
        <p14:creationId xmlns:p14="http://schemas.microsoft.com/office/powerpoint/2010/main" val="7432037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losing Slide">
    <p:bg>
      <p:bgPr>
        <a:solidFill>
          <a:srgbClr val="002F6C"/>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33390" y="2397012"/>
            <a:ext cx="8125218" cy="1963594"/>
          </a:xfrm>
          <a:prstGeom prst="rect">
            <a:avLst/>
          </a:prstGeom>
        </p:spPr>
      </p:pic>
    </p:spTree>
    <p:extLst>
      <p:ext uri="{BB962C8B-B14F-4D97-AF65-F5344CB8AC3E}">
        <p14:creationId xmlns:p14="http://schemas.microsoft.com/office/powerpoint/2010/main" val="32354102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1_Closing Slide">
    <p:bg>
      <p:bgPr>
        <a:solidFill>
          <a:srgbClr val="003478"/>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020CF70-981B-D172-D2B4-88B5B0BEAB07}"/>
              </a:ext>
            </a:extLst>
          </p:cNvPr>
          <p:cNvPicPr>
            <a:picLocks noChangeAspect="1"/>
          </p:cNvPicPr>
          <p:nvPr userDrawn="1"/>
        </p:nvPicPr>
        <p:blipFill>
          <a:blip r:embed="rId2"/>
          <a:stretch>
            <a:fillRect/>
          </a:stretch>
        </p:blipFill>
        <p:spPr>
          <a:xfrm>
            <a:off x="2020824" y="2670048"/>
            <a:ext cx="8092440" cy="1222216"/>
          </a:xfrm>
          <a:prstGeom prst="rect">
            <a:avLst/>
          </a:prstGeom>
        </p:spPr>
      </p:pic>
    </p:spTree>
    <p:extLst>
      <p:ext uri="{BB962C8B-B14F-4D97-AF65-F5344CB8AC3E}">
        <p14:creationId xmlns:p14="http://schemas.microsoft.com/office/powerpoint/2010/main" val="29005676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hoto with Blue Header and Message">
    <p:spTree>
      <p:nvGrpSpPr>
        <p:cNvPr id="1" name=""/>
        <p:cNvGrpSpPr/>
        <p:nvPr/>
      </p:nvGrpSpPr>
      <p:grpSpPr>
        <a:xfrm>
          <a:off x="0" y="0"/>
          <a:ext cx="0" cy="0"/>
          <a:chOff x="0" y="0"/>
          <a:chExt cx="0" cy="0"/>
        </a:xfrm>
      </p:grpSpPr>
      <p:sp>
        <p:nvSpPr>
          <p:cNvPr id="16" name="Picture Placeholder 15"/>
          <p:cNvSpPr>
            <a:spLocks noGrp="1"/>
          </p:cNvSpPr>
          <p:nvPr>
            <p:ph type="pic" sz="quarter" idx="13"/>
          </p:nvPr>
        </p:nvSpPr>
        <p:spPr>
          <a:xfrm>
            <a:off x="0" y="0"/>
            <a:ext cx="12192000" cy="6237027"/>
          </a:xfrm>
          <a:prstGeom prst="rect">
            <a:avLst/>
          </a:prstGeom>
        </p:spPr>
        <p:txBody>
          <a:bodyPr anchor="ctr"/>
          <a:lstStyle>
            <a:lvl1pPr marL="0" indent="0" algn="ctr">
              <a:buNone/>
              <a:defRPr/>
            </a:lvl1pPr>
          </a:lstStyle>
          <a:p>
            <a:endParaRPr lang="en-US" dirty="0"/>
          </a:p>
        </p:txBody>
      </p:sp>
      <p:sp>
        <p:nvSpPr>
          <p:cNvPr id="11" name="Text Placeholder 10"/>
          <p:cNvSpPr>
            <a:spLocks noGrp="1"/>
          </p:cNvSpPr>
          <p:nvPr>
            <p:ph type="body" sz="quarter" idx="10" hasCustomPrompt="1"/>
          </p:nvPr>
        </p:nvSpPr>
        <p:spPr>
          <a:xfrm>
            <a:off x="533400" y="353512"/>
            <a:ext cx="6618169" cy="560887"/>
          </a:xfrm>
          <a:prstGeom prst="rect">
            <a:avLst/>
          </a:prstGeom>
        </p:spPr>
        <p:txBody>
          <a:bodyPr/>
          <a:lstStyle>
            <a:lvl1pPr marL="0" indent="0">
              <a:buNone/>
              <a:defRPr sz="4000" b="1" cap="all" baseline="0">
                <a:solidFill>
                  <a:srgbClr val="002F6C"/>
                </a:solidFill>
                <a:latin typeface="Agency FB" panose="020B0503020202020204" pitchFamily="34" charset="0"/>
              </a:defRPr>
            </a:lvl1pPr>
          </a:lstStyle>
          <a:p>
            <a:pPr lvl="0"/>
            <a:r>
              <a:rPr lang="en-US" dirty="0"/>
              <a:t>CLICK TO ENTER HEADER</a:t>
            </a:r>
          </a:p>
        </p:txBody>
      </p:sp>
      <p:sp>
        <p:nvSpPr>
          <p:cNvPr id="5" name="Rectangle 4"/>
          <p:cNvSpPr/>
          <p:nvPr userDrawn="1"/>
        </p:nvSpPr>
        <p:spPr>
          <a:xfrm>
            <a:off x="7151569" y="2594573"/>
            <a:ext cx="5040431" cy="3246765"/>
          </a:xfrm>
          <a:prstGeom prst="rect">
            <a:avLst/>
          </a:prstGeom>
          <a:solidFill>
            <a:srgbClr val="FFFFFF">
              <a:alpha val="8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sp>
        <p:nvSpPr>
          <p:cNvPr id="13" name="Text Placeholder 12"/>
          <p:cNvSpPr>
            <a:spLocks noGrp="1"/>
          </p:cNvSpPr>
          <p:nvPr>
            <p:ph type="body" sz="quarter" idx="11" hasCustomPrompt="1"/>
          </p:nvPr>
        </p:nvSpPr>
        <p:spPr>
          <a:xfrm>
            <a:off x="7358796" y="2737125"/>
            <a:ext cx="4625974" cy="2961660"/>
          </a:xfrm>
          <a:prstGeom prst="rect">
            <a:avLst/>
          </a:prstGeom>
          <a:solidFill>
            <a:srgbClr val="FFFFFF">
              <a:alpha val="80000"/>
            </a:srgbClr>
          </a:solidFill>
        </p:spPr>
        <p:txBody>
          <a:bodyPr tIns="91440" bIns="91440" anchor="ctr">
            <a:normAutofit/>
          </a:bodyPr>
          <a:lstStyle>
            <a:lvl1pPr marL="0" indent="0" algn="r">
              <a:lnSpc>
                <a:spcPct val="90000"/>
              </a:lnSpc>
              <a:spcBef>
                <a:spcPts val="0"/>
              </a:spcBef>
              <a:buNone/>
              <a:defRPr sz="4000" kern="1200" cap="all" baseline="0">
                <a:solidFill>
                  <a:srgbClr val="00A3E0"/>
                </a:solidFill>
                <a:latin typeface="Agency FB" panose="020B0503020202020204" pitchFamily="34" charset="0"/>
              </a:defRPr>
            </a:lvl1pPr>
          </a:lstStyle>
          <a:p>
            <a:pPr lvl="0"/>
            <a:r>
              <a:rPr lang="en-US" dirty="0"/>
              <a:t>ADD MESSAGE                HERE.</a:t>
            </a:r>
          </a:p>
        </p:txBody>
      </p:sp>
    </p:spTree>
    <p:extLst>
      <p:ext uri="{BB962C8B-B14F-4D97-AF65-F5344CB8AC3E}">
        <p14:creationId xmlns:p14="http://schemas.microsoft.com/office/powerpoint/2010/main" val="15453138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hoto with White Header and Message">
    <p:spTree>
      <p:nvGrpSpPr>
        <p:cNvPr id="1" name=""/>
        <p:cNvGrpSpPr/>
        <p:nvPr/>
      </p:nvGrpSpPr>
      <p:grpSpPr>
        <a:xfrm>
          <a:off x="0" y="0"/>
          <a:ext cx="0" cy="0"/>
          <a:chOff x="0" y="0"/>
          <a:chExt cx="0" cy="0"/>
        </a:xfrm>
      </p:grpSpPr>
      <p:sp>
        <p:nvSpPr>
          <p:cNvPr id="16" name="Picture Placeholder 15"/>
          <p:cNvSpPr>
            <a:spLocks noGrp="1"/>
          </p:cNvSpPr>
          <p:nvPr>
            <p:ph type="pic" sz="quarter" idx="13"/>
          </p:nvPr>
        </p:nvSpPr>
        <p:spPr>
          <a:xfrm>
            <a:off x="0" y="0"/>
            <a:ext cx="12192000" cy="6237027"/>
          </a:xfrm>
          <a:prstGeom prst="rect">
            <a:avLst/>
          </a:prstGeom>
        </p:spPr>
        <p:txBody>
          <a:bodyPr anchor="ctr"/>
          <a:lstStyle>
            <a:lvl1pPr marL="0" indent="0" algn="ctr">
              <a:buNone/>
              <a:defRPr/>
            </a:lvl1pPr>
          </a:lstStyle>
          <a:p>
            <a:endParaRPr lang="en-US" dirty="0"/>
          </a:p>
        </p:txBody>
      </p:sp>
      <p:sp>
        <p:nvSpPr>
          <p:cNvPr id="11" name="Text Placeholder 10"/>
          <p:cNvSpPr>
            <a:spLocks noGrp="1"/>
          </p:cNvSpPr>
          <p:nvPr>
            <p:ph type="body" sz="quarter" idx="10" hasCustomPrompt="1"/>
          </p:nvPr>
        </p:nvSpPr>
        <p:spPr>
          <a:xfrm>
            <a:off x="533400" y="353512"/>
            <a:ext cx="6618169" cy="560887"/>
          </a:xfrm>
          <a:prstGeom prst="rect">
            <a:avLst/>
          </a:prstGeom>
        </p:spPr>
        <p:txBody>
          <a:bodyPr/>
          <a:lstStyle>
            <a:lvl1pPr marL="0" indent="0">
              <a:buNone/>
              <a:defRPr sz="4000" b="1" cap="all" baseline="0">
                <a:solidFill>
                  <a:schemeClr val="bg1"/>
                </a:solidFill>
                <a:latin typeface="Agency FB" panose="020B0503020202020204" pitchFamily="34" charset="0"/>
              </a:defRPr>
            </a:lvl1pPr>
          </a:lstStyle>
          <a:p>
            <a:pPr lvl="0"/>
            <a:r>
              <a:rPr lang="en-US" dirty="0"/>
              <a:t>CLICK TO ENTER HEADER</a:t>
            </a:r>
          </a:p>
        </p:txBody>
      </p:sp>
      <p:sp>
        <p:nvSpPr>
          <p:cNvPr id="5" name="Rectangle 4"/>
          <p:cNvSpPr/>
          <p:nvPr userDrawn="1"/>
        </p:nvSpPr>
        <p:spPr>
          <a:xfrm>
            <a:off x="7151569" y="2594573"/>
            <a:ext cx="5040431" cy="3246765"/>
          </a:xfrm>
          <a:prstGeom prst="rect">
            <a:avLst/>
          </a:prstGeom>
          <a:solidFill>
            <a:srgbClr val="FFFFFF">
              <a:alpha val="8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sp>
        <p:nvSpPr>
          <p:cNvPr id="13" name="Text Placeholder 12"/>
          <p:cNvSpPr>
            <a:spLocks noGrp="1"/>
          </p:cNvSpPr>
          <p:nvPr>
            <p:ph type="body" sz="quarter" idx="11" hasCustomPrompt="1"/>
          </p:nvPr>
        </p:nvSpPr>
        <p:spPr>
          <a:xfrm>
            <a:off x="7358796" y="2737125"/>
            <a:ext cx="4625974" cy="2961660"/>
          </a:xfrm>
          <a:prstGeom prst="rect">
            <a:avLst/>
          </a:prstGeom>
          <a:solidFill>
            <a:srgbClr val="FFFFFF">
              <a:alpha val="80000"/>
            </a:srgbClr>
          </a:solidFill>
        </p:spPr>
        <p:txBody>
          <a:bodyPr tIns="91440" bIns="91440" anchor="ctr">
            <a:normAutofit/>
          </a:bodyPr>
          <a:lstStyle>
            <a:lvl1pPr marL="0" indent="0" algn="r">
              <a:lnSpc>
                <a:spcPct val="90000"/>
              </a:lnSpc>
              <a:spcBef>
                <a:spcPts val="0"/>
              </a:spcBef>
              <a:buNone/>
              <a:defRPr sz="4000" kern="1200" cap="all" baseline="0">
                <a:solidFill>
                  <a:srgbClr val="00A3E0"/>
                </a:solidFill>
                <a:latin typeface="Agency FB" panose="020B0503020202020204" pitchFamily="34" charset="0"/>
              </a:defRPr>
            </a:lvl1pPr>
          </a:lstStyle>
          <a:p>
            <a:pPr lvl="0"/>
            <a:r>
              <a:rPr lang="en-US" dirty="0"/>
              <a:t>ADD MESSAGE                HERE.</a:t>
            </a:r>
          </a:p>
        </p:txBody>
      </p:sp>
    </p:spTree>
    <p:extLst>
      <p:ext uri="{BB962C8B-B14F-4D97-AF65-F5344CB8AC3E}">
        <p14:creationId xmlns:p14="http://schemas.microsoft.com/office/powerpoint/2010/main" val="34196342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hoto with Blue Header">
    <p:spTree>
      <p:nvGrpSpPr>
        <p:cNvPr id="1" name=""/>
        <p:cNvGrpSpPr/>
        <p:nvPr/>
      </p:nvGrpSpPr>
      <p:grpSpPr>
        <a:xfrm>
          <a:off x="0" y="0"/>
          <a:ext cx="0" cy="0"/>
          <a:chOff x="0" y="0"/>
          <a:chExt cx="0" cy="0"/>
        </a:xfrm>
      </p:grpSpPr>
      <p:sp>
        <p:nvSpPr>
          <p:cNvPr id="16" name="Picture Placeholder 15"/>
          <p:cNvSpPr>
            <a:spLocks noGrp="1"/>
          </p:cNvSpPr>
          <p:nvPr>
            <p:ph type="pic" sz="quarter" idx="13"/>
          </p:nvPr>
        </p:nvSpPr>
        <p:spPr>
          <a:xfrm>
            <a:off x="0" y="0"/>
            <a:ext cx="12192000" cy="6237027"/>
          </a:xfrm>
          <a:prstGeom prst="rect">
            <a:avLst/>
          </a:prstGeom>
        </p:spPr>
        <p:txBody>
          <a:bodyPr anchor="ctr"/>
          <a:lstStyle>
            <a:lvl1pPr marL="0" indent="0" algn="ctr">
              <a:buNone/>
              <a:defRPr/>
            </a:lvl1pPr>
          </a:lstStyle>
          <a:p>
            <a:endParaRPr lang="en-US" dirty="0"/>
          </a:p>
        </p:txBody>
      </p:sp>
      <p:sp>
        <p:nvSpPr>
          <p:cNvPr id="11" name="Text Placeholder 10"/>
          <p:cNvSpPr>
            <a:spLocks noGrp="1"/>
          </p:cNvSpPr>
          <p:nvPr>
            <p:ph type="body" sz="quarter" idx="10" hasCustomPrompt="1"/>
          </p:nvPr>
        </p:nvSpPr>
        <p:spPr>
          <a:xfrm>
            <a:off x="533400" y="353512"/>
            <a:ext cx="6618169" cy="560887"/>
          </a:xfrm>
          <a:prstGeom prst="rect">
            <a:avLst/>
          </a:prstGeom>
        </p:spPr>
        <p:txBody>
          <a:bodyPr/>
          <a:lstStyle>
            <a:lvl1pPr marL="0" indent="0">
              <a:buNone/>
              <a:defRPr sz="4000" b="1" cap="all" baseline="0">
                <a:solidFill>
                  <a:srgbClr val="002F6C"/>
                </a:solidFill>
                <a:latin typeface="Agency FB" panose="020B0503020202020204" pitchFamily="34" charset="0"/>
              </a:defRPr>
            </a:lvl1pPr>
          </a:lstStyle>
          <a:p>
            <a:pPr lvl="0"/>
            <a:r>
              <a:rPr lang="en-US" dirty="0"/>
              <a:t>CLICK TO ENTER HEADER</a:t>
            </a:r>
          </a:p>
        </p:txBody>
      </p:sp>
    </p:spTree>
    <p:extLst>
      <p:ext uri="{BB962C8B-B14F-4D97-AF65-F5344CB8AC3E}">
        <p14:creationId xmlns:p14="http://schemas.microsoft.com/office/powerpoint/2010/main" val="31799965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hoto with White Header">
    <p:spTree>
      <p:nvGrpSpPr>
        <p:cNvPr id="1" name=""/>
        <p:cNvGrpSpPr/>
        <p:nvPr/>
      </p:nvGrpSpPr>
      <p:grpSpPr>
        <a:xfrm>
          <a:off x="0" y="0"/>
          <a:ext cx="0" cy="0"/>
          <a:chOff x="0" y="0"/>
          <a:chExt cx="0" cy="0"/>
        </a:xfrm>
      </p:grpSpPr>
      <p:sp>
        <p:nvSpPr>
          <p:cNvPr id="16" name="Picture Placeholder 15"/>
          <p:cNvSpPr>
            <a:spLocks noGrp="1"/>
          </p:cNvSpPr>
          <p:nvPr>
            <p:ph type="pic" sz="quarter" idx="13"/>
          </p:nvPr>
        </p:nvSpPr>
        <p:spPr>
          <a:xfrm>
            <a:off x="0" y="0"/>
            <a:ext cx="12192000" cy="6237027"/>
          </a:xfrm>
          <a:prstGeom prst="rect">
            <a:avLst/>
          </a:prstGeom>
        </p:spPr>
        <p:txBody>
          <a:bodyPr anchor="ctr"/>
          <a:lstStyle>
            <a:lvl1pPr marL="0" indent="0" algn="ctr">
              <a:buNone/>
              <a:defRPr/>
            </a:lvl1pPr>
          </a:lstStyle>
          <a:p>
            <a:endParaRPr lang="en-US" dirty="0"/>
          </a:p>
        </p:txBody>
      </p:sp>
      <p:sp>
        <p:nvSpPr>
          <p:cNvPr id="11" name="Text Placeholder 10"/>
          <p:cNvSpPr>
            <a:spLocks noGrp="1"/>
          </p:cNvSpPr>
          <p:nvPr>
            <p:ph type="body" sz="quarter" idx="10" hasCustomPrompt="1"/>
          </p:nvPr>
        </p:nvSpPr>
        <p:spPr>
          <a:xfrm>
            <a:off x="533400" y="353512"/>
            <a:ext cx="6618169" cy="560887"/>
          </a:xfrm>
          <a:prstGeom prst="rect">
            <a:avLst/>
          </a:prstGeom>
        </p:spPr>
        <p:txBody>
          <a:bodyPr/>
          <a:lstStyle>
            <a:lvl1pPr marL="0" indent="0">
              <a:buNone/>
              <a:defRPr sz="4000" b="1" cap="all" baseline="0">
                <a:solidFill>
                  <a:schemeClr val="bg1"/>
                </a:solidFill>
                <a:latin typeface="Agency FB" panose="020B0503020202020204" pitchFamily="34" charset="0"/>
              </a:defRPr>
            </a:lvl1pPr>
          </a:lstStyle>
          <a:p>
            <a:pPr lvl="0"/>
            <a:r>
              <a:rPr lang="en-US" dirty="0"/>
              <a:t>CLICK TO ENTER HEADER</a:t>
            </a:r>
          </a:p>
        </p:txBody>
      </p:sp>
    </p:spTree>
    <p:extLst>
      <p:ext uri="{BB962C8B-B14F-4D97-AF65-F5344CB8AC3E}">
        <p14:creationId xmlns:p14="http://schemas.microsoft.com/office/powerpoint/2010/main" val="24986545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hoto without Header">
    <p:spTree>
      <p:nvGrpSpPr>
        <p:cNvPr id="1" name=""/>
        <p:cNvGrpSpPr/>
        <p:nvPr/>
      </p:nvGrpSpPr>
      <p:grpSpPr>
        <a:xfrm>
          <a:off x="0" y="0"/>
          <a:ext cx="0" cy="0"/>
          <a:chOff x="0" y="0"/>
          <a:chExt cx="0" cy="0"/>
        </a:xfrm>
      </p:grpSpPr>
      <p:sp>
        <p:nvSpPr>
          <p:cNvPr id="13" name="Picture Placeholder 15"/>
          <p:cNvSpPr>
            <a:spLocks noGrp="1"/>
          </p:cNvSpPr>
          <p:nvPr>
            <p:ph type="pic" sz="quarter" idx="13"/>
          </p:nvPr>
        </p:nvSpPr>
        <p:spPr>
          <a:xfrm>
            <a:off x="0" y="0"/>
            <a:ext cx="12192000" cy="6237027"/>
          </a:xfrm>
          <a:prstGeom prst="rect">
            <a:avLst/>
          </a:prstGeom>
        </p:spPr>
        <p:txBody>
          <a:bodyPr anchor="ctr"/>
          <a:lstStyle>
            <a:lvl1pPr marL="0" indent="0" algn="ctr">
              <a:buNone/>
              <a:defRPr/>
            </a:lvl1pPr>
          </a:lstStyle>
          <a:p>
            <a:endParaRPr lang="en-US" dirty="0"/>
          </a:p>
        </p:txBody>
      </p:sp>
      <p:sp>
        <p:nvSpPr>
          <p:cNvPr id="14" name="Text Placeholder 12"/>
          <p:cNvSpPr>
            <a:spLocks noGrp="1"/>
          </p:cNvSpPr>
          <p:nvPr>
            <p:ph type="body" sz="quarter" idx="11" hasCustomPrompt="1"/>
          </p:nvPr>
        </p:nvSpPr>
        <p:spPr>
          <a:xfrm>
            <a:off x="7358796" y="2737125"/>
            <a:ext cx="4625974" cy="2961660"/>
          </a:xfrm>
          <a:prstGeom prst="rect">
            <a:avLst/>
          </a:prstGeom>
          <a:solidFill>
            <a:srgbClr val="FFFFFF">
              <a:alpha val="80000"/>
            </a:srgbClr>
          </a:solidFill>
        </p:spPr>
        <p:txBody>
          <a:bodyPr anchor="ctr">
            <a:normAutofit/>
          </a:bodyPr>
          <a:lstStyle>
            <a:lvl1pPr marL="0" indent="0" algn="r">
              <a:lnSpc>
                <a:spcPct val="90000"/>
              </a:lnSpc>
              <a:spcBef>
                <a:spcPts val="0"/>
              </a:spcBef>
              <a:buNone/>
              <a:defRPr sz="4000" kern="1200" cap="all" baseline="0">
                <a:solidFill>
                  <a:srgbClr val="00A3E0"/>
                </a:solidFill>
                <a:latin typeface="Agency FB" panose="020B0503020202020204" pitchFamily="34" charset="0"/>
              </a:defRPr>
            </a:lvl1pPr>
          </a:lstStyle>
          <a:p>
            <a:pPr lvl="0"/>
            <a:r>
              <a:rPr lang="en-US" dirty="0"/>
              <a:t>ADD MESSAGE                HERE.</a:t>
            </a:r>
          </a:p>
        </p:txBody>
      </p:sp>
    </p:spTree>
    <p:extLst>
      <p:ext uri="{BB962C8B-B14F-4D97-AF65-F5344CB8AC3E}">
        <p14:creationId xmlns:p14="http://schemas.microsoft.com/office/powerpoint/2010/main" val="2476842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ransition Slide">
    <p:bg>
      <p:bgPr>
        <a:solidFill>
          <a:srgbClr val="002F6C"/>
        </a:solidFill>
        <a:effectLst/>
      </p:bgPr>
    </p:bg>
    <p:spTree>
      <p:nvGrpSpPr>
        <p:cNvPr id="1" name=""/>
        <p:cNvGrpSpPr/>
        <p:nvPr/>
      </p:nvGrpSpPr>
      <p:grpSpPr>
        <a:xfrm>
          <a:off x="0" y="0"/>
          <a:ext cx="0" cy="0"/>
          <a:chOff x="0" y="0"/>
          <a:chExt cx="0" cy="0"/>
        </a:xfrm>
      </p:grpSpPr>
      <p:sp>
        <p:nvSpPr>
          <p:cNvPr id="13" name="Text Placeholder 24"/>
          <p:cNvSpPr>
            <a:spLocks noGrp="1"/>
          </p:cNvSpPr>
          <p:nvPr>
            <p:ph type="body" sz="quarter" idx="10" hasCustomPrompt="1"/>
          </p:nvPr>
        </p:nvSpPr>
        <p:spPr>
          <a:xfrm>
            <a:off x="755111" y="2613367"/>
            <a:ext cx="10684021" cy="863374"/>
          </a:xfrm>
          <a:prstGeom prst="rect">
            <a:avLst/>
          </a:prstGeom>
        </p:spPr>
        <p:txBody>
          <a:bodyPr/>
          <a:lstStyle>
            <a:lvl1pPr marL="0" indent="0" algn="ctr">
              <a:buNone/>
              <a:defRPr sz="6000" b="1" cap="all" baseline="0">
                <a:solidFill>
                  <a:schemeClr val="bg1"/>
                </a:solidFill>
                <a:latin typeface="Agency FB" panose="020B0503020202020204" pitchFamily="34" charset="0"/>
              </a:defRPr>
            </a:lvl1pPr>
          </a:lstStyle>
          <a:p>
            <a:pPr lvl="0"/>
            <a:r>
              <a:rPr lang="en-US" dirty="0"/>
              <a:t>CLICK TO ENTER TRANSITION TITLE</a:t>
            </a: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32116" y="6370886"/>
            <a:ext cx="1722797" cy="416342"/>
          </a:xfrm>
          <a:prstGeom prst="rect">
            <a:avLst/>
          </a:prstGeom>
        </p:spPr>
      </p:pic>
      <p:sp>
        <p:nvSpPr>
          <p:cNvPr id="12" name="Text Placeholder 24"/>
          <p:cNvSpPr>
            <a:spLocks noGrp="1"/>
          </p:cNvSpPr>
          <p:nvPr>
            <p:ph type="body" sz="quarter" idx="11" hasCustomPrompt="1"/>
          </p:nvPr>
        </p:nvSpPr>
        <p:spPr>
          <a:xfrm>
            <a:off x="755110" y="3536666"/>
            <a:ext cx="10684021" cy="612333"/>
          </a:xfrm>
          <a:prstGeom prst="rect">
            <a:avLst/>
          </a:prstGeom>
        </p:spPr>
        <p:txBody>
          <a:bodyPr/>
          <a:lstStyle>
            <a:lvl1pPr marL="0" indent="0" algn="ctr">
              <a:buNone/>
              <a:defRPr sz="2400" b="0" cap="all" baseline="0">
                <a:solidFill>
                  <a:schemeClr val="bg1"/>
                </a:solidFill>
                <a:latin typeface="Agency FB" panose="020B0503020202020204" pitchFamily="34" charset="0"/>
              </a:defRPr>
            </a:lvl1pPr>
          </a:lstStyle>
          <a:p>
            <a:pPr lvl="0"/>
            <a:r>
              <a:rPr lang="en-US" dirty="0"/>
              <a:t>TRANSITION SUBTITLE</a:t>
            </a:r>
          </a:p>
        </p:txBody>
      </p:sp>
    </p:spTree>
    <p:extLst>
      <p:ext uri="{BB962C8B-B14F-4D97-AF65-F5344CB8AC3E}">
        <p14:creationId xmlns:p14="http://schemas.microsoft.com/office/powerpoint/2010/main" val="234401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with Header">
    <p:spTree>
      <p:nvGrpSpPr>
        <p:cNvPr id="1" name=""/>
        <p:cNvGrpSpPr/>
        <p:nvPr/>
      </p:nvGrpSpPr>
      <p:grpSpPr>
        <a:xfrm>
          <a:off x="0" y="0"/>
          <a:ext cx="0" cy="0"/>
          <a:chOff x="0" y="0"/>
          <a:chExt cx="0" cy="0"/>
        </a:xfrm>
      </p:grpSpPr>
      <p:sp>
        <p:nvSpPr>
          <p:cNvPr id="9" name="Text Placeholder 10"/>
          <p:cNvSpPr>
            <a:spLocks noGrp="1"/>
          </p:cNvSpPr>
          <p:nvPr>
            <p:ph type="body" sz="quarter" idx="10" hasCustomPrompt="1"/>
          </p:nvPr>
        </p:nvSpPr>
        <p:spPr>
          <a:xfrm>
            <a:off x="533400" y="353512"/>
            <a:ext cx="6618169" cy="560887"/>
          </a:xfrm>
          <a:prstGeom prst="rect">
            <a:avLst/>
          </a:prstGeom>
        </p:spPr>
        <p:txBody>
          <a:bodyPr/>
          <a:lstStyle>
            <a:lvl1pPr marL="0" indent="0">
              <a:buNone/>
              <a:defRPr sz="4000" b="1" cap="all" baseline="0">
                <a:solidFill>
                  <a:srgbClr val="002F6C"/>
                </a:solidFill>
                <a:latin typeface="Agency FB" panose="020B0503020202020204" pitchFamily="34" charset="0"/>
              </a:defRPr>
            </a:lvl1pPr>
          </a:lstStyle>
          <a:p>
            <a:pPr lvl="0"/>
            <a:r>
              <a:rPr lang="en-US" dirty="0"/>
              <a:t>CLICK TO ENTER HEADER</a:t>
            </a:r>
          </a:p>
        </p:txBody>
      </p:sp>
      <p:sp>
        <p:nvSpPr>
          <p:cNvPr id="11" name="Text Placeholder 12"/>
          <p:cNvSpPr>
            <a:spLocks noGrp="1"/>
          </p:cNvSpPr>
          <p:nvPr>
            <p:ph type="body" sz="quarter" idx="11" hasCustomPrompt="1"/>
          </p:nvPr>
        </p:nvSpPr>
        <p:spPr>
          <a:xfrm>
            <a:off x="7358796" y="2737125"/>
            <a:ext cx="4625974" cy="2961660"/>
          </a:xfrm>
          <a:prstGeom prst="rect">
            <a:avLst/>
          </a:prstGeom>
        </p:spPr>
        <p:txBody>
          <a:bodyPr anchor="ctr">
            <a:normAutofit/>
          </a:bodyPr>
          <a:lstStyle>
            <a:lvl1pPr marL="0" indent="0" algn="r">
              <a:lnSpc>
                <a:spcPct val="90000"/>
              </a:lnSpc>
              <a:spcBef>
                <a:spcPts val="0"/>
              </a:spcBef>
              <a:buNone/>
              <a:defRPr sz="4000" kern="1200" cap="all" baseline="0">
                <a:solidFill>
                  <a:srgbClr val="00A3E0"/>
                </a:solidFill>
                <a:latin typeface="Agency FB" panose="020B0503020202020204" pitchFamily="34" charset="0"/>
              </a:defRPr>
            </a:lvl1pPr>
          </a:lstStyle>
          <a:p>
            <a:pPr lvl="0"/>
            <a:r>
              <a:rPr lang="en-US" dirty="0"/>
              <a:t>ADD MESSAGE                HERE.</a:t>
            </a:r>
          </a:p>
        </p:txBody>
      </p:sp>
      <p:sp>
        <p:nvSpPr>
          <p:cNvPr id="13" name="Content Placeholder 12"/>
          <p:cNvSpPr>
            <a:spLocks noGrp="1"/>
          </p:cNvSpPr>
          <p:nvPr>
            <p:ph sz="quarter" idx="12" hasCustomPrompt="1"/>
          </p:nvPr>
        </p:nvSpPr>
        <p:spPr>
          <a:xfrm>
            <a:off x="533399" y="1311425"/>
            <a:ext cx="6096000" cy="4387360"/>
          </a:xfrm>
          <a:prstGeom prst="rect">
            <a:avLst/>
          </a:prstGeom>
        </p:spPr>
        <p:txBody>
          <a:bodyPr/>
          <a:lstStyle>
            <a:lvl1pPr marL="0" indent="0">
              <a:buNone/>
              <a:defRPr sz="1800" baseline="0">
                <a:solidFill>
                  <a:srgbClr val="63666A"/>
                </a:solidFill>
                <a:latin typeface="+mn-lt"/>
              </a:defRPr>
            </a:lvl1pPr>
          </a:lstStyle>
          <a:p>
            <a:pPr lvl="0"/>
            <a:r>
              <a:rPr lang="en-US" dirty="0"/>
              <a:t>Click to enter text.</a:t>
            </a:r>
          </a:p>
        </p:txBody>
      </p:sp>
    </p:spTree>
    <p:extLst>
      <p:ext uri="{BB962C8B-B14F-4D97-AF65-F5344CB8AC3E}">
        <p14:creationId xmlns:p14="http://schemas.microsoft.com/office/powerpoint/2010/main" val="28279727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ulleted Text with Header">
    <p:spTree>
      <p:nvGrpSpPr>
        <p:cNvPr id="1" name=""/>
        <p:cNvGrpSpPr/>
        <p:nvPr/>
      </p:nvGrpSpPr>
      <p:grpSpPr>
        <a:xfrm>
          <a:off x="0" y="0"/>
          <a:ext cx="0" cy="0"/>
          <a:chOff x="0" y="0"/>
          <a:chExt cx="0" cy="0"/>
        </a:xfrm>
      </p:grpSpPr>
      <p:sp>
        <p:nvSpPr>
          <p:cNvPr id="9" name="Text Placeholder 10"/>
          <p:cNvSpPr>
            <a:spLocks noGrp="1"/>
          </p:cNvSpPr>
          <p:nvPr>
            <p:ph type="body" sz="quarter" idx="10" hasCustomPrompt="1"/>
          </p:nvPr>
        </p:nvSpPr>
        <p:spPr>
          <a:xfrm>
            <a:off x="533400" y="353512"/>
            <a:ext cx="6618169" cy="560887"/>
          </a:xfrm>
          <a:prstGeom prst="rect">
            <a:avLst/>
          </a:prstGeom>
        </p:spPr>
        <p:txBody>
          <a:bodyPr/>
          <a:lstStyle>
            <a:lvl1pPr marL="0" indent="0">
              <a:buNone/>
              <a:defRPr sz="4000" b="1" cap="all" baseline="0">
                <a:solidFill>
                  <a:srgbClr val="002F6C"/>
                </a:solidFill>
                <a:latin typeface="Agency FB" panose="020B0503020202020204" pitchFamily="34" charset="0"/>
              </a:defRPr>
            </a:lvl1pPr>
          </a:lstStyle>
          <a:p>
            <a:pPr lvl="0"/>
            <a:r>
              <a:rPr lang="en-US" dirty="0"/>
              <a:t>CLICK TO ENTER HEADER</a:t>
            </a:r>
          </a:p>
        </p:txBody>
      </p:sp>
      <p:sp>
        <p:nvSpPr>
          <p:cNvPr id="10" name="Text Placeholder 12"/>
          <p:cNvSpPr>
            <a:spLocks noGrp="1"/>
          </p:cNvSpPr>
          <p:nvPr>
            <p:ph type="body" sz="quarter" idx="11" hasCustomPrompt="1"/>
          </p:nvPr>
        </p:nvSpPr>
        <p:spPr>
          <a:xfrm>
            <a:off x="7358796" y="2737125"/>
            <a:ext cx="4625974" cy="2961660"/>
          </a:xfrm>
          <a:prstGeom prst="rect">
            <a:avLst/>
          </a:prstGeom>
        </p:spPr>
        <p:txBody>
          <a:bodyPr anchor="ctr">
            <a:normAutofit/>
          </a:bodyPr>
          <a:lstStyle>
            <a:lvl1pPr marL="0" indent="0" algn="r">
              <a:lnSpc>
                <a:spcPct val="90000"/>
              </a:lnSpc>
              <a:spcBef>
                <a:spcPts val="0"/>
              </a:spcBef>
              <a:buNone/>
              <a:defRPr sz="4000" kern="1200" cap="all" baseline="0">
                <a:solidFill>
                  <a:srgbClr val="00A3E0"/>
                </a:solidFill>
                <a:latin typeface="Agency FB" panose="020B0503020202020204" pitchFamily="34" charset="0"/>
              </a:defRPr>
            </a:lvl1pPr>
          </a:lstStyle>
          <a:p>
            <a:pPr lvl="0"/>
            <a:r>
              <a:rPr lang="en-US" dirty="0"/>
              <a:t>ADD MESSAGE                HERE.</a:t>
            </a:r>
          </a:p>
        </p:txBody>
      </p:sp>
      <p:sp>
        <p:nvSpPr>
          <p:cNvPr id="11" name="Content Placeholder 12"/>
          <p:cNvSpPr>
            <a:spLocks noGrp="1"/>
          </p:cNvSpPr>
          <p:nvPr>
            <p:ph sz="quarter" idx="12" hasCustomPrompt="1"/>
          </p:nvPr>
        </p:nvSpPr>
        <p:spPr>
          <a:xfrm>
            <a:off x="533399" y="1311425"/>
            <a:ext cx="6096000" cy="4387360"/>
          </a:xfrm>
          <a:prstGeom prst="rect">
            <a:avLst/>
          </a:prstGeom>
        </p:spPr>
        <p:txBody>
          <a:bodyPr/>
          <a:lstStyle>
            <a:lvl1pPr marL="285750" indent="-285750">
              <a:buFont typeface="Arial" panose="020B0604020202020204" pitchFamily="34" charset="0"/>
              <a:buChar char="•"/>
              <a:defRPr sz="1800" baseline="0">
                <a:solidFill>
                  <a:srgbClr val="63666A"/>
                </a:solidFill>
                <a:latin typeface="+mn-lt"/>
              </a:defRPr>
            </a:lvl1pPr>
          </a:lstStyle>
          <a:p>
            <a:pPr lvl="0"/>
            <a:r>
              <a:rPr lang="en-US" dirty="0"/>
              <a:t>Click to enter bulleted text.</a:t>
            </a:r>
          </a:p>
        </p:txBody>
      </p:sp>
    </p:spTree>
    <p:extLst>
      <p:ext uri="{BB962C8B-B14F-4D97-AF65-F5344CB8AC3E}">
        <p14:creationId xmlns:p14="http://schemas.microsoft.com/office/powerpoint/2010/main" val="8981143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p:cNvSpPr/>
          <p:nvPr userDrawn="1"/>
        </p:nvSpPr>
        <p:spPr>
          <a:xfrm>
            <a:off x="0" y="6237028"/>
            <a:ext cx="12192000" cy="641100"/>
          </a:xfrm>
          <a:prstGeom prst="rect">
            <a:avLst/>
          </a:prstGeom>
          <a:solidFill>
            <a:srgbClr val="002F6C"/>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pic>
        <p:nvPicPr>
          <p:cNvPr id="3" name="Picture 2"/>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0332116" y="6370886"/>
            <a:ext cx="1722797" cy="416342"/>
          </a:xfrm>
          <a:prstGeom prst="rect">
            <a:avLst/>
          </a:prstGeom>
        </p:spPr>
      </p:pic>
    </p:spTree>
    <p:extLst>
      <p:ext uri="{BB962C8B-B14F-4D97-AF65-F5344CB8AC3E}">
        <p14:creationId xmlns:p14="http://schemas.microsoft.com/office/powerpoint/2010/main" val="7454050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9" r:id="rId3"/>
    <p:sldLayoutId id="2147483657" r:id="rId4"/>
    <p:sldLayoutId id="2147483658" r:id="rId5"/>
    <p:sldLayoutId id="2147483651" r:id="rId6"/>
    <p:sldLayoutId id="2147483652" r:id="rId7"/>
    <p:sldLayoutId id="2147483653" r:id="rId8"/>
    <p:sldLayoutId id="2147483656" r:id="rId9"/>
    <p:sldLayoutId id="2147483654" r:id="rId10"/>
    <p:sldLayoutId id="2147483655" r:id="rId11"/>
    <p:sldLayoutId id="2147483660"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https://www.gsa.gov/cdnstatic/SF_344_fillable.pdf" TargetMode="External"/><Relationship Id="rId13" Type="http://schemas.openxmlformats.org/officeDocument/2006/relationships/hyperlink" Target="https://www.dla.mil/HQ/InformationOperations/DLMS/DLMSPrograms/DoDAAD/" TargetMode="External"/><Relationship Id="rId3" Type="http://schemas.openxmlformats.org/officeDocument/2006/relationships/hyperlink" Target="https://cmls.gsa.gov/servlet/servlet.FileDownload?retURL=%2Fapex%2FCMLSPubCategory%3FsearchKey%3DCA-0025721&amp;file=00Pt000000Jt4L2EAJ" TargetMode="External"/><Relationship Id="rId7" Type="http://schemas.openxmlformats.org/officeDocument/2006/relationships/hyperlink" Target="mailto:rpc@gsa.gov" TargetMode="External"/><Relationship Id="rId12" Type="http://schemas.openxmlformats.org/officeDocument/2006/relationships/hyperlink" Target="https://hamiltonproductsgroup.com/products/class-6/" TargetMode="External"/><Relationship Id="rId2" Type="http://schemas.openxmlformats.org/officeDocument/2006/relationships/hyperlink" Target="https://www.gsa.gov/buying-selling/purchasing-programs/requisition-programs/gsa-global-supply/national-stock-numbers/security-containers/ordering-procedures-for-security-containers" TargetMode="External"/><Relationship Id="rId1" Type="http://schemas.openxmlformats.org/officeDocument/2006/relationships/slideLayout" Target="../slideLayouts/slideLayout8.xml"/><Relationship Id="rId6" Type="http://schemas.openxmlformats.org/officeDocument/2006/relationships/hyperlink" Target="https://www.gsa.gov/cdnstatic/DD1348-6_FillableForm.pdf" TargetMode="External"/><Relationship Id="rId11" Type="http://schemas.openxmlformats.org/officeDocument/2006/relationships/hyperlink" Target="mailto:vcss.registration@gsa.gov" TargetMode="External"/><Relationship Id="rId5" Type="http://schemas.openxmlformats.org/officeDocument/2006/relationships/hyperlink" Target="https://www.gsa.gov/cdnstatic/General_Supplies__Services/End_of_Exemption_Process_Letter_508.pdf" TargetMode="External"/><Relationship Id="rId15" Type="http://schemas.openxmlformats.org/officeDocument/2006/relationships/hyperlink" Target="https://www.gsaadvantage.gov/advantage/ws/main/start_page" TargetMode="External"/><Relationship Id="rId10" Type="http://schemas.openxmlformats.org/officeDocument/2006/relationships/hyperlink" Target="mailto:securitycontainers@gsa.gov" TargetMode="External"/><Relationship Id="rId4" Type="http://schemas.openxmlformats.org/officeDocument/2006/relationships/hyperlink" Target="https://www.gsa.gov/buying-selling/purchasing-programs/requisition-programs/gsa-global-supply/national-stock-numbers/security-containers/types-of-security-containers" TargetMode="External"/><Relationship Id="rId9" Type="http://schemas.openxmlformats.org/officeDocument/2006/relationships/hyperlink" Target="mailto:martin.cieszlak@gsa.gov" TargetMode="External"/><Relationship Id="rId14" Type="http://schemas.openxmlformats.org/officeDocument/2006/relationships/hyperlink" Target="https://www.gsaglobalsupply.gsa.gov/advantage/ws/main/start_page?store=FSS"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8.xml"/><Relationship Id="rId5" Type="http://schemas.openxmlformats.org/officeDocument/2006/relationships/hyperlink" Target="mailto:Reid.Pearson@lmco.com" TargetMode="External"/><Relationship Id="rId4" Type="http://schemas.openxmlformats.org/officeDocument/2006/relationships/hyperlink" Target="mailto:Isbel.M.Morrison@lmco.com"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hyperlink" Target="https://www.gsaglobalsupply.gsa.gov/advantage/ws/main/start_page?store=FSS" TargetMode="External"/><Relationship Id="rId2" Type="http://schemas.openxmlformats.org/officeDocument/2006/relationships/hyperlink" Target="https://www.gsaadvantage.gov/advantage/ws/main/start_page" TargetMode="Externa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s://www.dla.mil/HQ/InformationOperations/DLMS/DLMSPrograms/DoDAAD/" TargetMode="Externa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s://vcss.ocfo.gsa.gov/Default.aspx" TargetMode="Externa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s://vcss.ocfo.gsa.gov/Default.aspx" TargetMode="Externa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s://vcss.ocfo.gsa.gov/Default.aspx" TargetMode="External"/><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hyperlink" Target="https://www.transactionservices.dla.mil/eDODAAD/index.asp" TargetMode="Externa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hyperlink" Target="https://www.dla.mil/HQ/InformationOperations/DLMS/DLMSPrograms/DoDAAD/" TargetMode="External"/><Relationship Id="rId2" Type="http://schemas.openxmlformats.org/officeDocument/2006/relationships/hyperlink" Target="https://www.gsa.gov/cdnstatic/Class_6_Filing_Cabinets.pdf" TargetMode="External"/><Relationship Id="rId1" Type="http://schemas.openxmlformats.org/officeDocument/2006/relationships/slideLayout" Target="../slideLayouts/slideLayout8.xml"/><Relationship Id="rId5" Type="http://schemas.openxmlformats.org/officeDocument/2006/relationships/image" Target="../media/image6.png"/><Relationship Id="rId4" Type="http://schemas.openxmlformats.org/officeDocument/2006/relationships/hyperlink" Target="mailto:rpc@gsa.gov"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www.gsa.gov/cdnstatic/Class_6_Filing_Cabinets.pdf" TargetMode="External"/><Relationship Id="rId2" Type="http://schemas.openxmlformats.org/officeDocument/2006/relationships/hyperlink" Target="https://www.gsa.gov/cdnstatic/SF_344_fillable.pdf" TargetMode="External"/><Relationship Id="rId1" Type="http://schemas.openxmlformats.org/officeDocument/2006/relationships/slideLayout" Target="../slideLayouts/slideLayout8.xml"/><Relationship Id="rId5" Type="http://schemas.openxmlformats.org/officeDocument/2006/relationships/image" Target="../media/image7.png"/><Relationship Id="rId4" Type="http://schemas.openxmlformats.org/officeDocument/2006/relationships/hyperlink" Target="mailto:rpc@gsa.gov"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oleObject" Target="../embeddings/oleObject1.bin"/><Relationship Id="rId1" Type="http://schemas.openxmlformats.org/officeDocument/2006/relationships/slideLayout" Target="../slideLayouts/slideLayout9.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10.wmf"/><Relationship Id="rId7" Type="http://schemas.openxmlformats.org/officeDocument/2006/relationships/image" Target="../media/image12.wmf"/><Relationship Id="rId2" Type="http://schemas.openxmlformats.org/officeDocument/2006/relationships/oleObject" Target="../embeddings/oleObject2.bin"/><Relationship Id="rId1" Type="http://schemas.openxmlformats.org/officeDocument/2006/relationships/slideLayout" Target="../slideLayouts/slideLayout9.xml"/><Relationship Id="rId6" Type="http://schemas.openxmlformats.org/officeDocument/2006/relationships/oleObject" Target="../embeddings/oleObject4.bin"/><Relationship Id="rId5" Type="http://schemas.openxmlformats.org/officeDocument/2006/relationships/image" Target="../media/image11.wmf"/><Relationship Id="rId4" Type="http://schemas.openxmlformats.org/officeDocument/2006/relationships/oleObject" Target="../embeddings/oleObject3.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889BB5C-9B0D-4828-811A-BF762EA01F69}"/>
              </a:ext>
            </a:extLst>
          </p:cNvPr>
          <p:cNvSpPr>
            <a:spLocks noGrp="1"/>
          </p:cNvSpPr>
          <p:nvPr>
            <p:ph type="body" sz="quarter" idx="12"/>
          </p:nvPr>
        </p:nvSpPr>
        <p:spPr/>
        <p:txBody>
          <a:bodyPr lIns="91440" tIns="45720" rIns="91440" bIns="45720" anchor="t"/>
          <a:lstStyle/>
          <a:p>
            <a:r>
              <a:rPr lang="en-US" dirty="0"/>
              <a:t>Isbel Morrison, FSO/CPSO</a:t>
            </a:r>
          </a:p>
          <a:p>
            <a:r>
              <a:rPr lang="en-US" dirty="0">
                <a:ea typeface="Calibri" panose="020F0502020204030204"/>
                <a:cs typeface="Calibri" panose="020F0502020204030204"/>
              </a:rPr>
              <a:t>Reid Pearson, Security Manager</a:t>
            </a:r>
          </a:p>
        </p:txBody>
      </p:sp>
      <p:sp>
        <p:nvSpPr>
          <p:cNvPr id="5" name="Text Placeholder 4">
            <a:extLst>
              <a:ext uri="{FF2B5EF4-FFF2-40B4-BE49-F238E27FC236}">
                <a16:creationId xmlns:a16="http://schemas.microsoft.com/office/drawing/2014/main" id="{39AB3F05-CB3E-48DF-9E7B-23ECF46B8DF5}"/>
              </a:ext>
            </a:extLst>
          </p:cNvPr>
          <p:cNvSpPr>
            <a:spLocks noGrp="1"/>
          </p:cNvSpPr>
          <p:nvPr>
            <p:ph type="body" sz="quarter" idx="10"/>
          </p:nvPr>
        </p:nvSpPr>
        <p:spPr>
          <a:xfrm>
            <a:off x="755110" y="1447285"/>
            <a:ext cx="10684021" cy="863374"/>
          </a:xfrm>
        </p:spPr>
        <p:txBody>
          <a:bodyPr lIns="91440" tIns="45720" rIns="91440" bIns="45720" anchor="t"/>
          <a:lstStyle/>
          <a:p>
            <a:r>
              <a:rPr lang="en-US" dirty="0"/>
              <a:t>GSA Security container</a:t>
            </a:r>
          </a:p>
          <a:p>
            <a:r>
              <a:rPr lang="en-US" sz="4800" dirty="0">
                <a:latin typeface="Agency FB"/>
              </a:rPr>
              <a:t>Order process</a:t>
            </a:r>
            <a:endParaRPr lang="en-US" sz="3200"/>
          </a:p>
          <a:p>
            <a:endParaRPr lang="en-US" sz="3200" dirty="0"/>
          </a:p>
        </p:txBody>
      </p:sp>
    </p:spTree>
    <p:extLst>
      <p:ext uri="{BB962C8B-B14F-4D97-AF65-F5344CB8AC3E}">
        <p14:creationId xmlns:p14="http://schemas.microsoft.com/office/powerpoint/2010/main" val="13825026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7168418-3B07-4D3E-B63A-D5EC5762B625}"/>
              </a:ext>
            </a:extLst>
          </p:cNvPr>
          <p:cNvSpPr>
            <a:spLocks noGrp="1"/>
          </p:cNvSpPr>
          <p:nvPr>
            <p:ph type="body" sz="quarter" idx="10"/>
          </p:nvPr>
        </p:nvSpPr>
        <p:spPr>
          <a:xfrm>
            <a:off x="533400" y="173150"/>
            <a:ext cx="6618169" cy="560887"/>
          </a:xfrm>
        </p:spPr>
        <p:txBody>
          <a:bodyPr/>
          <a:lstStyle/>
          <a:p>
            <a:r>
              <a:rPr lang="en-US" dirty="0"/>
              <a:t>references</a:t>
            </a:r>
          </a:p>
        </p:txBody>
      </p:sp>
      <p:sp>
        <p:nvSpPr>
          <p:cNvPr id="4" name="Content Placeholder 3">
            <a:extLst>
              <a:ext uri="{FF2B5EF4-FFF2-40B4-BE49-F238E27FC236}">
                <a16:creationId xmlns:a16="http://schemas.microsoft.com/office/drawing/2014/main" id="{97FBC278-3A39-4BD7-B97E-BFD6970B8986}"/>
              </a:ext>
            </a:extLst>
          </p:cNvPr>
          <p:cNvSpPr>
            <a:spLocks noGrp="1"/>
          </p:cNvSpPr>
          <p:nvPr>
            <p:ph sz="quarter" idx="12"/>
          </p:nvPr>
        </p:nvSpPr>
        <p:spPr>
          <a:xfrm>
            <a:off x="533400" y="836023"/>
            <a:ext cx="11353800" cy="5287940"/>
          </a:xfrm>
        </p:spPr>
        <p:txBody>
          <a:bodyPr/>
          <a:lstStyle/>
          <a:p>
            <a:pPr marL="457200" indent="-457200">
              <a:buFont typeface="+mj-lt"/>
              <a:buAutoNum type="arabicParenR"/>
            </a:pPr>
            <a:r>
              <a:rPr lang="en-US" sz="1400" dirty="0">
                <a:solidFill>
                  <a:schemeClr val="tx1"/>
                </a:solidFill>
              </a:rPr>
              <a:t>GSA Security Container Homepage:  </a:t>
            </a:r>
            <a:r>
              <a:rPr lang="en-US" sz="800" dirty="0">
                <a:hlinkClick r:id="rId2"/>
              </a:rPr>
              <a:t>https://www.gsa.gov/buying-selling/purchasing-programs/requisition-programs/gsa-global-supply/national-stock-numbers/security-containers/ordering-procedures-for-security-containers</a:t>
            </a:r>
            <a:r>
              <a:rPr lang="en-US" sz="800" dirty="0"/>
              <a:t> </a:t>
            </a:r>
            <a:endParaRPr lang="en-US" sz="900" dirty="0"/>
          </a:p>
          <a:p>
            <a:pPr marL="457200" indent="-457200">
              <a:buFont typeface="+mj-lt"/>
              <a:buAutoNum type="arabicParenR"/>
            </a:pPr>
            <a:r>
              <a:rPr lang="en-US" sz="1400" dirty="0">
                <a:solidFill>
                  <a:prstClr val="black"/>
                </a:solidFill>
              </a:rPr>
              <a:t>GSA Security Container Catalog:  </a:t>
            </a:r>
            <a:r>
              <a:rPr lang="en-US" sz="1050" dirty="0">
                <a:hlinkClick r:id="rId3"/>
              </a:rPr>
              <a:t>https://cmls.gsa.gov/servlet/servlet.FileDownload?retURL=%2Fapex%2FCMLSPubCategory%3FsearchKey%3DCA-0025721&amp;file=00Pt000000Jt4L2EAJ</a:t>
            </a:r>
            <a:r>
              <a:rPr lang="en-US" sz="1050" dirty="0"/>
              <a:t> </a:t>
            </a:r>
            <a:endParaRPr lang="en-US" sz="1400" dirty="0"/>
          </a:p>
          <a:p>
            <a:pPr marL="457200" indent="-457200">
              <a:buFont typeface="+mj-lt"/>
              <a:buAutoNum type="arabicParenR"/>
            </a:pPr>
            <a:r>
              <a:rPr lang="en-US" sz="1400" dirty="0">
                <a:solidFill>
                  <a:schemeClr val="tx1"/>
                </a:solidFill>
              </a:rPr>
              <a:t>Types of GSA Containers: </a:t>
            </a:r>
            <a:r>
              <a:rPr lang="en-US" sz="900" dirty="0">
                <a:hlinkClick r:id="rId4"/>
              </a:rPr>
              <a:t>https://www.gsa.gov/buying-selling/purchasing-programs/requisition-programs/gsa-global-supply/national-stock-numbers/security-containers/types-of-security-containers</a:t>
            </a:r>
            <a:r>
              <a:rPr lang="en-US" sz="900" dirty="0"/>
              <a:t>  </a:t>
            </a:r>
            <a:endParaRPr lang="en-US" sz="1400" dirty="0"/>
          </a:p>
          <a:p>
            <a:pPr marL="457200" indent="-457200">
              <a:buFont typeface="+mj-lt"/>
              <a:buAutoNum type="arabicParenR"/>
            </a:pPr>
            <a:r>
              <a:rPr lang="en-US" sz="1400" dirty="0">
                <a:solidFill>
                  <a:schemeClr val="tx1"/>
                </a:solidFill>
              </a:rPr>
              <a:t>End of GSA Exemption Process: </a:t>
            </a:r>
            <a:r>
              <a:rPr lang="en-US" sz="1200" dirty="0">
                <a:solidFill>
                  <a:schemeClr val="tx1"/>
                </a:solidFill>
                <a:hlinkClick r:id="rId5"/>
              </a:rPr>
              <a:t>https://www.gsa.gov/cdnstatic/General_Supplies__Services/End_of_Exemption_Process_Letter_508.pdf</a:t>
            </a:r>
            <a:r>
              <a:rPr lang="en-US" sz="1200" dirty="0">
                <a:solidFill>
                  <a:schemeClr val="tx1"/>
                </a:solidFill>
              </a:rPr>
              <a:t> </a:t>
            </a:r>
          </a:p>
          <a:p>
            <a:pPr marL="457200" indent="-457200">
              <a:buFont typeface="+mj-lt"/>
              <a:buAutoNum type="arabicParenR"/>
            </a:pPr>
            <a:r>
              <a:rPr lang="en-US" sz="1400" dirty="0">
                <a:solidFill>
                  <a:schemeClr val="tx1"/>
                </a:solidFill>
              </a:rPr>
              <a:t>DD Form 1348-6: </a:t>
            </a:r>
            <a:r>
              <a:rPr lang="en-US" sz="1400" dirty="0">
                <a:hlinkClick r:id="rId6"/>
              </a:rPr>
              <a:t>https://www.gsa.gov/cdnstatic/DD1348-6_FillableForm.pdf</a:t>
            </a:r>
            <a:r>
              <a:rPr lang="en-US" sz="1400" dirty="0"/>
              <a:t> </a:t>
            </a:r>
          </a:p>
          <a:p>
            <a:pPr lvl="1">
              <a:buFont typeface="Courier New" panose="02070309020205020404" pitchFamily="49" charset="0"/>
              <a:buChar char="o"/>
            </a:pPr>
            <a:r>
              <a:rPr lang="en-US" sz="1400" dirty="0"/>
              <a:t>Submit DD Form 1348-6 To:  </a:t>
            </a:r>
            <a:r>
              <a:rPr lang="en-US" sz="1400" dirty="0">
                <a:hlinkClick r:id="rId7"/>
              </a:rPr>
              <a:t>rpc@gsa</a:t>
            </a:r>
            <a:r>
              <a:rPr lang="en-US" sz="1400" b="1" dirty="0">
                <a:hlinkClick r:id="rId7"/>
              </a:rPr>
              <a:t>.</a:t>
            </a:r>
            <a:r>
              <a:rPr lang="en-US" sz="1400" dirty="0">
                <a:hlinkClick r:id="rId7"/>
              </a:rPr>
              <a:t>gov</a:t>
            </a:r>
            <a:endParaRPr lang="en-US" sz="1400" dirty="0"/>
          </a:p>
          <a:p>
            <a:pPr lvl="1">
              <a:buFont typeface="Courier New" panose="02070309020205020404" pitchFamily="49" charset="0"/>
              <a:buChar char="o"/>
            </a:pPr>
            <a:r>
              <a:rPr lang="en-US" sz="1400" dirty="0"/>
              <a:t>Each 1346-6 can only list one safe at a time</a:t>
            </a:r>
          </a:p>
          <a:p>
            <a:pPr lvl="1">
              <a:buFont typeface="Courier New" panose="02070309020205020404" pitchFamily="49" charset="0"/>
              <a:buChar char="o"/>
            </a:pPr>
            <a:r>
              <a:rPr lang="en-US" sz="1400" dirty="0">
                <a:solidFill>
                  <a:schemeClr val="tx1"/>
                </a:solidFill>
              </a:rPr>
              <a:t>Contact </a:t>
            </a:r>
            <a:r>
              <a:rPr lang="en-US" sz="1400" dirty="0">
                <a:hlinkClick r:id="rId7"/>
              </a:rPr>
              <a:t>rpc@gsa</a:t>
            </a:r>
            <a:r>
              <a:rPr lang="en-US" sz="1400" b="1" dirty="0">
                <a:hlinkClick r:id="rId7"/>
              </a:rPr>
              <a:t>.</a:t>
            </a:r>
            <a:r>
              <a:rPr lang="en-US" sz="1400" dirty="0">
                <a:hlinkClick r:id="rId7"/>
              </a:rPr>
              <a:t>gov</a:t>
            </a:r>
            <a:r>
              <a:rPr lang="en-US" sz="1400" dirty="0"/>
              <a:t> with form questions</a:t>
            </a:r>
            <a:endParaRPr lang="en-US" sz="1400" dirty="0">
              <a:solidFill>
                <a:schemeClr val="tx1"/>
              </a:solidFill>
            </a:endParaRPr>
          </a:p>
          <a:p>
            <a:pPr marL="457200" indent="-457200">
              <a:buFont typeface="+mj-lt"/>
              <a:buAutoNum type="arabicParenR"/>
            </a:pPr>
            <a:r>
              <a:rPr lang="en-US" sz="1400" dirty="0">
                <a:solidFill>
                  <a:schemeClr val="tx1"/>
                </a:solidFill>
              </a:rPr>
              <a:t>Standard Form 344 </a:t>
            </a:r>
            <a:r>
              <a:rPr lang="en-US" sz="1400" dirty="0">
                <a:solidFill>
                  <a:schemeClr val="tx1"/>
                </a:solidFill>
                <a:hlinkClick r:id="rId8"/>
              </a:rPr>
              <a:t>https://www.gsa.gov/cdnstatic/SF_344_fillable.pdf</a:t>
            </a:r>
            <a:r>
              <a:rPr lang="en-US" sz="1400" dirty="0">
                <a:solidFill>
                  <a:schemeClr val="tx1"/>
                </a:solidFill>
              </a:rPr>
              <a:t> </a:t>
            </a:r>
          </a:p>
          <a:p>
            <a:pPr marL="1143000" lvl="1" indent="-457200">
              <a:buFont typeface="Courier New" panose="02070309020205020404" pitchFamily="49" charset="0"/>
              <a:buChar char="o"/>
            </a:pPr>
            <a:r>
              <a:rPr lang="en-US" sz="1400" dirty="0">
                <a:solidFill>
                  <a:schemeClr val="tx1"/>
                </a:solidFill>
              </a:rPr>
              <a:t>For orders with more than one type of safe, </a:t>
            </a:r>
            <a:r>
              <a:rPr lang="en-US" sz="1400" dirty="0"/>
              <a:t>attach SF344 to 1346-6 form submission</a:t>
            </a:r>
          </a:p>
          <a:p>
            <a:pPr marL="1143000" lvl="1" indent="-457200">
              <a:buFont typeface="Courier New" panose="02070309020205020404" pitchFamily="49" charset="0"/>
              <a:buChar char="o"/>
            </a:pPr>
            <a:r>
              <a:rPr lang="en-US" sz="1400" dirty="0">
                <a:solidFill>
                  <a:schemeClr val="tx1"/>
                </a:solidFill>
              </a:rPr>
              <a:t>Contact </a:t>
            </a:r>
            <a:r>
              <a:rPr lang="en-US" sz="1400" dirty="0">
                <a:hlinkClick r:id="rId7"/>
              </a:rPr>
              <a:t>rpc@gsa</a:t>
            </a:r>
            <a:r>
              <a:rPr lang="en-US" sz="1400" b="1" dirty="0">
                <a:hlinkClick r:id="rId7"/>
              </a:rPr>
              <a:t>.</a:t>
            </a:r>
            <a:r>
              <a:rPr lang="en-US" sz="1400" dirty="0">
                <a:hlinkClick r:id="rId7"/>
              </a:rPr>
              <a:t>gov</a:t>
            </a:r>
            <a:r>
              <a:rPr lang="en-US" sz="1400" dirty="0"/>
              <a:t> with form questions</a:t>
            </a:r>
            <a:endParaRPr lang="en-US" sz="1400" dirty="0">
              <a:solidFill>
                <a:schemeClr val="tx1"/>
              </a:solidFill>
            </a:endParaRPr>
          </a:p>
          <a:p>
            <a:pPr marL="457200" indent="-457200">
              <a:buFont typeface="+mj-lt"/>
              <a:buAutoNum type="arabicParenR"/>
            </a:pPr>
            <a:r>
              <a:rPr lang="en-US" sz="1400" b="1" u="sng" dirty="0">
                <a:solidFill>
                  <a:schemeClr val="tx1"/>
                </a:solidFill>
              </a:rPr>
              <a:t>GSA Security Container POC</a:t>
            </a:r>
            <a:r>
              <a:rPr lang="en-US" sz="1400" dirty="0">
                <a:solidFill>
                  <a:schemeClr val="tx1"/>
                </a:solidFill>
              </a:rPr>
              <a:t>:  Marty Cieszlak </a:t>
            </a:r>
            <a:r>
              <a:rPr lang="en-US" sz="1400" dirty="0">
                <a:hlinkClick r:id="rId9"/>
              </a:rPr>
              <a:t>martin.cieszlak@gsa.gov</a:t>
            </a:r>
            <a:endParaRPr lang="en-US" sz="1400" dirty="0"/>
          </a:p>
          <a:p>
            <a:pPr lvl="1">
              <a:buFont typeface="Courier New" panose="02070309020205020404" pitchFamily="49" charset="0"/>
              <a:buChar char="o"/>
            </a:pPr>
            <a:r>
              <a:rPr lang="en-US" sz="1400" dirty="0"/>
              <a:t>Department Email </a:t>
            </a:r>
            <a:r>
              <a:rPr lang="en-US" sz="1400" dirty="0">
                <a:hlinkClick r:id="rId10"/>
              </a:rPr>
              <a:t>securitycontainers@gsa.gov</a:t>
            </a:r>
            <a:endParaRPr lang="en-US" sz="1400" dirty="0"/>
          </a:p>
          <a:p>
            <a:pPr marL="457200" indent="-457200">
              <a:buFont typeface="+mj-lt"/>
              <a:buAutoNum type="arabicParenR"/>
            </a:pPr>
            <a:r>
              <a:rPr lang="en-US" sz="1400" dirty="0">
                <a:solidFill>
                  <a:schemeClr val="tx1"/>
                </a:solidFill>
              </a:rPr>
              <a:t>VCSS Registration: </a:t>
            </a:r>
            <a:r>
              <a:rPr lang="en-US" sz="1400" dirty="0">
                <a:solidFill>
                  <a:schemeClr val="tx1"/>
                </a:solidFill>
                <a:hlinkClick r:id="rId11"/>
              </a:rPr>
              <a:t>vcss.registration@gsa.gov</a:t>
            </a:r>
            <a:r>
              <a:rPr lang="en-US" sz="1400" dirty="0">
                <a:solidFill>
                  <a:schemeClr val="tx1"/>
                </a:solidFill>
              </a:rPr>
              <a:t> </a:t>
            </a:r>
          </a:p>
          <a:p>
            <a:pPr marL="457200" indent="-457200">
              <a:buFont typeface="+mj-lt"/>
              <a:buAutoNum type="arabicParenR"/>
            </a:pPr>
            <a:r>
              <a:rPr lang="en-US" sz="1400" dirty="0">
                <a:solidFill>
                  <a:schemeClr val="tx1"/>
                </a:solidFill>
              </a:rPr>
              <a:t>Hamilton Class 6 Safes: </a:t>
            </a:r>
            <a:r>
              <a:rPr lang="en-US" sz="1400" dirty="0">
                <a:hlinkClick r:id="rId12"/>
              </a:rPr>
              <a:t>https://hamiltonproductsgroup.com/products/class-6/</a:t>
            </a:r>
            <a:r>
              <a:rPr lang="en-US" sz="1400" dirty="0"/>
              <a:t> </a:t>
            </a:r>
          </a:p>
          <a:p>
            <a:pPr marL="457200" indent="-457200">
              <a:buFont typeface="+mj-lt"/>
              <a:buAutoNum type="arabicParenR"/>
            </a:pPr>
            <a:r>
              <a:rPr lang="en-US" sz="1400" dirty="0"/>
              <a:t>Department of Defense Activity Address Directory (DoDAAD):  </a:t>
            </a:r>
            <a:r>
              <a:rPr lang="en-US" sz="1400" dirty="0">
                <a:hlinkClick r:id="rId13"/>
              </a:rPr>
              <a:t>https://www.dla.mil/HQ/InformationOperations/DLMS/DLMSPrograms/DoDAAD/</a:t>
            </a:r>
            <a:r>
              <a:rPr lang="en-US" sz="1400" dirty="0"/>
              <a:t> </a:t>
            </a:r>
          </a:p>
          <a:p>
            <a:pPr marL="457200" indent="-457200">
              <a:buFont typeface="+mj-lt"/>
              <a:buAutoNum type="arabicParenR"/>
            </a:pPr>
            <a:r>
              <a:rPr lang="en-US" sz="1400" dirty="0"/>
              <a:t>GSA Global:  </a:t>
            </a:r>
            <a:r>
              <a:rPr lang="en-US" sz="1400" dirty="0">
                <a:hlinkClick r:id="rId14"/>
              </a:rPr>
              <a:t>https://www.gsaglobalsupply.gsa.gov/advantage/ws/main/start_page?store=FSS</a:t>
            </a:r>
            <a:r>
              <a:rPr lang="en-US" sz="1400" dirty="0"/>
              <a:t> </a:t>
            </a:r>
          </a:p>
          <a:p>
            <a:pPr marL="457200" indent="-457200">
              <a:buFont typeface="+mj-lt"/>
              <a:buAutoNum type="arabicParenR"/>
            </a:pPr>
            <a:r>
              <a:rPr lang="en-US" sz="1400" dirty="0"/>
              <a:t>GSA Advantage:  </a:t>
            </a:r>
            <a:r>
              <a:rPr lang="en-US" sz="1400" dirty="0">
                <a:hlinkClick r:id="rId15"/>
              </a:rPr>
              <a:t>https://www.gsaadvantage.gov/advantage/ws/main/start_page</a:t>
            </a:r>
            <a:r>
              <a:rPr lang="en-US" sz="1400" dirty="0"/>
              <a:t> </a:t>
            </a:r>
          </a:p>
          <a:p>
            <a:pPr marL="342900" indent="-342900">
              <a:buFont typeface="Wingdings" panose="05000000000000000000" pitchFamily="2" charset="2"/>
              <a:buChar char="q"/>
            </a:pPr>
            <a:endParaRPr lang="en-US" sz="2000" dirty="0"/>
          </a:p>
          <a:p>
            <a:pPr marL="342900" indent="-342900">
              <a:buFont typeface="Arial" panose="020B0604020202020204" pitchFamily="34" charset="0"/>
              <a:buChar char="•"/>
            </a:pPr>
            <a:endParaRPr lang="en-US" sz="2000" dirty="0"/>
          </a:p>
        </p:txBody>
      </p:sp>
    </p:spTree>
    <p:extLst>
      <p:ext uri="{BB962C8B-B14F-4D97-AF65-F5344CB8AC3E}">
        <p14:creationId xmlns:p14="http://schemas.microsoft.com/office/powerpoint/2010/main" val="28605636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7A64F58-6A85-9D8F-756B-96C671ACC0EE}"/>
              </a:ext>
            </a:extLst>
          </p:cNvPr>
          <p:cNvSpPr>
            <a:spLocks noGrp="1"/>
          </p:cNvSpPr>
          <p:nvPr>
            <p:ph type="body" sz="quarter" idx="10"/>
          </p:nvPr>
        </p:nvSpPr>
        <p:spPr/>
        <p:txBody>
          <a:bodyPr/>
          <a:lstStyle/>
          <a:p>
            <a:r>
              <a:rPr lang="en-US" dirty="0"/>
              <a:t>Contact information</a:t>
            </a:r>
          </a:p>
        </p:txBody>
      </p:sp>
      <p:pic>
        <p:nvPicPr>
          <p:cNvPr id="6" name="Content Placeholder 5">
            <a:extLst>
              <a:ext uri="{FF2B5EF4-FFF2-40B4-BE49-F238E27FC236}">
                <a16:creationId xmlns:a16="http://schemas.microsoft.com/office/drawing/2014/main" id="{7AACD642-0BA2-3B04-3853-D33C390A7452}"/>
              </a:ext>
            </a:extLst>
          </p:cNvPr>
          <p:cNvPicPr>
            <a:picLocks noGrp="1" noChangeAspect="1"/>
          </p:cNvPicPr>
          <p:nvPr>
            <p:ph sz="quarter" idx="12"/>
          </p:nvPr>
        </p:nvPicPr>
        <p:blipFill rotWithShape="1">
          <a:blip r:embed="rId2" cstate="print">
            <a:extLst>
              <a:ext uri="{28A0092B-C50C-407E-A947-70E740481C1C}">
                <a14:useLocalDpi xmlns:a14="http://schemas.microsoft.com/office/drawing/2010/main" val="0"/>
              </a:ext>
            </a:extLst>
          </a:blip>
          <a:srcRect l="9950" t="9892" r="832" b="8270"/>
          <a:stretch/>
        </p:blipFill>
        <p:spPr>
          <a:xfrm>
            <a:off x="2819013" y="1195931"/>
            <a:ext cx="2046942" cy="2795044"/>
          </a:xfrm>
        </p:spPr>
      </p:pic>
      <p:pic>
        <p:nvPicPr>
          <p:cNvPr id="1026" name="Picture 2" descr="Reid's Photo">
            <a:extLst>
              <a:ext uri="{FF2B5EF4-FFF2-40B4-BE49-F238E27FC236}">
                <a16:creationId xmlns:a16="http://schemas.microsoft.com/office/drawing/2014/main" id="{1E55F485-ABB8-BCA2-E0E8-718FCB629B4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51518" y="1195931"/>
            <a:ext cx="2047875" cy="28575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8D435023-0412-5DD9-C99C-8E937AFB7BB8}"/>
              </a:ext>
            </a:extLst>
          </p:cNvPr>
          <p:cNvSpPr txBox="1"/>
          <p:nvPr/>
        </p:nvSpPr>
        <p:spPr>
          <a:xfrm>
            <a:off x="2232759" y="4249239"/>
            <a:ext cx="3219450" cy="1600438"/>
          </a:xfrm>
          <a:prstGeom prst="rect">
            <a:avLst/>
          </a:prstGeom>
          <a:noFill/>
          <a:ln>
            <a:solidFill>
              <a:schemeClr val="tx1"/>
            </a:solidFill>
          </a:ln>
        </p:spPr>
        <p:txBody>
          <a:bodyPr wrap="square" rtlCol="0">
            <a:spAutoFit/>
          </a:bodyPr>
          <a:lstStyle/>
          <a:p>
            <a:r>
              <a:rPr lang="en-US" sz="1400" b="1" dirty="0"/>
              <a:t>Isbel “Izzie” Morrison, FSO/CPSO</a:t>
            </a:r>
            <a:br>
              <a:rPr lang="en-US" sz="1400" b="1" dirty="0"/>
            </a:br>
            <a:r>
              <a:rPr lang="en-US" sz="1400" dirty="0"/>
              <a:t>Lockheed Martin Missiles &amp; Fire Control</a:t>
            </a:r>
          </a:p>
          <a:p>
            <a:r>
              <a:rPr lang="en-US" sz="1400" dirty="0"/>
              <a:t>5600 Sand Lake Road, Orlando, FL 32819</a:t>
            </a:r>
            <a:br>
              <a:rPr lang="en-US" sz="1400" dirty="0"/>
            </a:br>
            <a:endParaRPr lang="en-US" sz="1400" dirty="0"/>
          </a:p>
          <a:p>
            <a:r>
              <a:rPr lang="en-US" sz="1400" dirty="0"/>
              <a:t>Desk: 689-206-7132</a:t>
            </a:r>
            <a:br>
              <a:rPr lang="en-US" sz="1400" dirty="0"/>
            </a:br>
            <a:r>
              <a:rPr lang="en-US" sz="1400" dirty="0"/>
              <a:t>Mobile: 407-242-1930</a:t>
            </a:r>
            <a:br>
              <a:rPr lang="en-US" sz="1400" dirty="0"/>
            </a:br>
            <a:r>
              <a:rPr lang="en-US" sz="1400" dirty="0"/>
              <a:t>Email: </a:t>
            </a:r>
            <a:r>
              <a:rPr lang="en-US" sz="1400" dirty="0">
                <a:hlinkClick r:id="rId4"/>
              </a:rPr>
              <a:t>Isbel.M.Morrison@lmco.com</a:t>
            </a:r>
            <a:r>
              <a:rPr lang="en-US" sz="1400" dirty="0"/>
              <a:t> </a:t>
            </a:r>
          </a:p>
        </p:txBody>
      </p:sp>
      <p:sp>
        <p:nvSpPr>
          <p:cNvPr id="8" name="TextBox 7">
            <a:extLst>
              <a:ext uri="{FF2B5EF4-FFF2-40B4-BE49-F238E27FC236}">
                <a16:creationId xmlns:a16="http://schemas.microsoft.com/office/drawing/2014/main" id="{1DE1A050-7814-22F9-9E97-3ECC62A1D332}"/>
              </a:ext>
            </a:extLst>
          </p:cNvPr>
          <p:cNvSpPr txBox="1"/>
          <p:nvPr/>
        </p:nvSpPr>
        <p:spPr>
          <a:xfrm>
            <a:off x="6165730" y="4249239"/>
            <a:ext cx="3219450" cy="1600438"/>
          </a:xfrm>
          <a:prstGeom prst="rect">
            <a:avLst/>
          </a:prstGeom>
          <a:noFill/>
          <a:ln>
            <a:solidFill>
              <a:schemeClr val="tx1"/>
            </a:solidFill>
          </a:ln>
        </p:spPr>
        <p:txBody>
          <a:bodyPr wrap="square" rtlCol="0">
            <a:spAutoFit/>
          </a:bodyPr>
          <a:lstStyle/>
          <a:p>
            <a:r>
              <a:rPr lang="en-US" sz="1400" b="1" dirty="0"/>
              <a:t>Reid Pearson, Security Manager</a:t>
            </a:r>
            <a:br>
              <a:rPr lang="en-US" sz="1400" b="1" dirty="0"/>
            </a:br>
            <a:r>
              <a:rPr lang="en-US" sz="1400" dirty="0"/>
              <a:t>Lockheed Martin Missiles &amp; Fire Control</a:t>
            </a:r>
          </a:p>
          <a:p>
            <a:r>
              <a:rPr lang="en-US" sz="1400" dirty="0"/>
              <a:t>5600 Sand Lake Road, Orlando, FL 32819</a:t>
            </a:r>
            <a:br>
              <a:rPr lang="en-US" sz="1400" dirty="0"/>
            </a:br>
            <a:endParaRPr lang="en-US" sz="1400" dirty="0"/>
          </a:p>
          <a:p>
            <a:r>
              <a:rPr lang="en-US" sz="1400" dirty="0"/>
              <a:t>Desk: 407-356-9797</a:t>
            </a:r>
            <a:br>
              <a:rPr lang="en-US" sz="1400" dirty="0"/>
            </a:br>
            <a:r>
              <a:rPr lang="en-US" sz="1400" dirty="0"/>
              <a:t>Mobile: 214-236-5731</a:t>
            </a:r>
            <a:br>
              <a:rPr lang="en-US" sz="1400" dirty="0"/>
            </a:br>
            <a:r>
              <a:rPr lang="en-US" sz="1400" dirty="0"/>
              <a:t>Email: </a:t>
            </a:r>
            <a:r>
              <a:rPr lang="en-US" sz="1400" dirty="0">
                <a:hlinkClick r:id="rId5"/>
              </a:rPr>
              <a:t>Reid.Pearson@lmco.com</a:t>
            </a:r>
            <a:r>
              <a:rPr lang="en-US" sz="1400" dirty="0"/>
              <a:t> </a:t>
            </a:r>
          </a:p>
        </p:txBody>
      </p:sp>
    </p:spTree>
    <p:extLst>
      <p:ext uri="{BB962C8B-B14F-4D97-AF65-F5344CB8AC3E}">
        <p14:creationId xmlns:p14="http://schemas.microsoft.com/office/powerpoint/2010/main" val="21680330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0254157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5D5D1F83-9EF7-4251-82C3-0BD813FDCB5D}"/>
              </a:ext>
            </a:extLst>
          </p:cNvPr>
          <p:cNvSpPr>
            <a:spLocks noGrp="1"/>
          </p:cNvSpPr>
          <p:nvPr>
            <p:ph type="body" sz="quarter" idx="10"/>
          </p:nvPr>
        </p:nvSpPr>
        <p:spPr>
          <a:xfrm>
            <a:off x="0" y="2530655"/>
            <a:ext cx="12192000" cy="708934"/>
          </a:xfrm>
        </p:spPr>
        <p:txBody>
          <a:bodyPr/>
          <a:lstStyle/>
          <a:p>
            <a:pPr algn="ctr"/>
            <a:r>
              <a:rPr lang="en-US" sz="4800" dirty="0"/>
              <a:t>BACKUP SLIDES</a:t>
            </a:r>
          </a:p>
        </p:txBody>
      </p:sp>
    </p:spTree>
    <p:extLst>
      <p:ext uri="{BB962C8B-B14F-4D97-AF65-F5344CB8AC3E}">
        <p14:creationId xmlns:p14="http://schemas.microsoft.com/office/powerpoint/2010/main" val="24548282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922ADD2-C10C-4D77-BCBF-151F8DCD85A2}"/>
              </a:ext>
            </a:extLst>
          </p:cNvPr>
          <p:cNvSpPr>
            <a:spLocks noGrp="1"/>
          </p:cNvSpPr>
          <p:nvPr>
            <p:ph type="body" sz="quarter" idx="10"/>
          </p:nvPr>
        </p:nvSpPr>
        <p:spPr>
          <a:xfrm>
            <a:off x="461554" y="353512"/>
            <a:ext cx="6690015" cy="560887"/>
          </a:xfrm>
        </p:spPr>
        <p:txBody>
          <a:bodyPr/>
          <a:lstStyle/>
          <a:p>
            <a:r>
              <a:rPr lang="en-US" dirty="0"/>
              <a:t>Julian Date Conversion Chart</a:t>
            </a:r>
          </a:p>
        </p:txBody>
      </p:sp>
      <p:sp>
        <p:nvSpPr>
          <p:cNvPr id="7" name="TextBox 6">
            <a:extLst>
              <a:ext uri="{FF2B5EF4-FFF2-40B4-BE49-F238E27FC236}">
                <a16:creationId xmlns:a16="http://schemas.microsoft.com/office/drawing/2014/main" id="{E274E894-F7CB-4687-A4DE-2E37F65A3D41}"/>
              </a:ext>
            </a:extLst>
          </p:cNvPr>
          <p:cNvSpPr txBox="1"/>
          <p:nvPr/>
        </p:nvSpPr>
        <p:spPr>
          <a:xfrm>
            <a:off x="461554" y="974179"/>
            <a:ext cx="11408228" cy="923330"/>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US" dirty="0"/>
              <a:t>A Julian date is used to refer to a date format that is a combination of the current year and the number of days since the beginning of the year.  For example, January 1, 2024 is represented as 2024001 and December 31, 2024 is represented as 2024365. </a:t>
            </a:r>
          </a:p>
        </p:txBody>
      </p:sp>
      <p:pic>
        <p:nvPicPr>
          <p:cNvPr id="8" name="Content Placeholder 8">
            <a:extLst>
              <a:ext uri="{FF2B5EF4-FFF2-40B4-BE49-F238E27FC236}">
                <a16:creationId xmlns:a16="http://schemas.microsoft.com/office/drawing/2014/main" id="{92D43EE3-B8BD-40FB-A051-342E6781C595}"/>
              </a:ext>
            </a:extLst>
          </p:cNvPr>
          <p:cNvPicPr>
            <a:picLocks noChangeAspect="1"/>
          </p:cNvPicPr>
          <p:nvPr/>
        </p:nvPicPr>
        <p:blipFill>
          <a:blip r:embed="rId2"/>
          <a:stretch>
            <a:fillRect/>
          </a:stretch>
        </p:blipFill>
        <p:spPr>
          <a:xfrm>
            <a:off x="322218" y="1872289"/>
            <a:ext cx="5610225" cy="4328940"/>
          </a:xfrm>
          <a:prstGeom prst="rect">
            <a:avLst/>
          </a:prstGeom>
        </p:spPr>
      </p:pic>
      <p:pic>
        <p:nvPicPr>
          <p:cNvPr id="9" name="Content Placeholder 17">
            <a:extLst>
              <a:ext uri="{FF2B5EF4-FFF2-40B4-BE49-F238E27FC236}">
                <a16:creationId xmlns:a16="http://schemas.microsoft.com/office/drawing/2014/main" id="{39BC2367-5284-4558-A5F9-82E054112071}"/>
              </a:ext>
            </a:extLst>
          </p:cNvPr>
          <p:cNvPicPr>
            <a:picLocks noChangeAspect="1"/>
          </p:cNvPicPr>
          <p:nvPr/>
        </p:nvPicPr>
        <p:blipFill>
          <a:blip r:embed="rId3"/>
          <a:stretch>
            <a:fillRect/>
          </a:stretch>
        </p:blipFill>
        <p:spPr>
          <a:xfrm>
            <a:off x="6084843" y="1866889"/>
            <a:ext cx="5734050" cy="4328939"/>
          </a:xfrm>
          <a:prstGeom prst="rect">
            <a:avLst/>
          </a:prstGeom>
        </p:spPr>
      </p:pic>
    </p:spTree>
    <p:extLst>
      <p:ext uri="{BB962C8B-B14F-4D97-AF65-F5344CB8AC3E}">
        <p14:creationId xmlns:p14="http://schemas.microsoft.com/office/powerpoint/2010/main" val="18754741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0616D24-6CA3-4EDF-B9A5-494D21A2EDB2}"/>
              </a:ext>
            </a:extLst>
          </p:cNvPr>
          <p:cNvSpPr>
            <a:spLocks noGrp="1"/>
          </p:cNvSpPr>
          <p:nvPr>
            <p:ph type="body" sz="quarter" idx="10"/>
          </p:nvPr>
        </p:nvSpPr>
        <p:spPr/>
        <p:txBody>
          <a:bodyPr/>
          <a:lstStyle/>
          <a:p>
            <a:r>
              <a:rPr lang="en-US" dirty="0"/>
              <a:t>GSA Price verification</a:t>
            </a:r>
          </a:p>
          <a:p>
            <a:endParaRPr lang="en-US" dirty="0"/>
          </a:p>
        </p:txBody>
      </p:sp>
      <p:sp>
        <p:nvSpPr>
          <p:cNvPr id="7" name="Content Placeholder 6">
            <a:extLst>
              <a:ext uri="{FF2B5EF4-FFF2-40B4-BE49-F238E27FC236}">
                <a16:creationId xmlns:a16="http://schemas.microsoft.com/office/drawing/2014/main" id="{AC0E3B09-B560-4A56-A47F-F7C9C192BAB7}"/>
              </a:ext>
            </a:extLst>
          </p:cNvPr>
          <p:cNvSpPr>
            <a:spLocks noGrp="1"/>
          </p:cNvSpPr>
          <p:nvPr>
            <p:ph sz="quarter" idx="12"/>
          </p:nvPr>
        </p:nvSpPr>
        <p:spPr>
          <a:xfrm>
            <a:off x="357051" y="1029810"/>
            <a:ext cx="11277599" cy="4447881"/>
          </a:xfrm>
        </p:spPr>
        <p:txBody>
          <a:bodyPr lIns="91440" tIns="45720" rIns="91440" bIns="45720" anchor="t"/>
          <a:lstStyle/>
          <a:p>
            <a:pPr marL="285750" indent="-285750">
              <a:buFont typeface="Arial" panose="020B0604020202020204" pitchFamily="34" charset="0"/>
              <a:buChar char="•"/>
            </a:pPr>
            <a:r>
              <a:rPr lang="en-US" sz="2000" dirty="0"/>
              <a:t>The current prices for GSA safes can be found on the GSA Advantage and GSA Global Supply.  </a:t>
            </a:r>
          </a:p>
          <a:p>
            <a:pPr marL="1028700" lvl="1" indent="-342900">
              <a:buFont typeface="Courier New" panose="02070309020205020404" pitchFamily="49" charset="0"/>
              <a:buChar char="o"/>
            </a:pPr>
            <a:r>
              <a:rPr lang="en-US" sz="1800" dirty="0">
                <a:solidFill>
                  <a:srgbClr val="63666A"/>
                </a:solidFill>
              </a:rPr>
              <a:t>Copy and paste the NSN number into one of the GSA websites.  </a:t>
            </a:r>
          </a:p>
          <a:p>
            <a:pPr marL="1028700" lvl="1" indent="-342900">
              <a:buFont typeface="Courier New" panose="02070309020205020404" pitchFamily="49" charset="0"/>
              <a:buChar char="o"/>
            </a:pPr>
            <a:r>
              <a:rPr lang="en-US" sz="1800" dirty="0">
                <a:solidFill>
                  <a:srgbClr val="63666A"/>
                </a:solidFill>
              </a:rPr>
              <a:t>Both websites have access to the same safe price info.</a:t>
            </a:r>
          </a:p>
          <a:p>
            <a:pPr marL="1028700" lvl="1" indent="-342900">
              <a:buFont typeface="Courier New" panose="02070309020205020404" pitchFamily="49" charset="0"/>
              <a:buChar char="o"/>
            </a:pPr>
            <a:r>
              <a:rPr lang="en-US" sz="1800" dirty="0">
                <a:solidFill>
                  <a:srgbClr val="63666A"/>
                </a:solidFill>
                <a:ea typeface="Calibri"/>
                <a:cs typeface="Calibri"/>
              </a:rPr>
              <a:t>Provides the worst-case scenario pricing across multiple manufacturers.</a:t>
            </a:r>
            <a:endParaRPr lang="en-US" sz="1800" dirty="0">
              <a:solidFill>
                <a:srgbClr val="63666A"/>
              </a:solidFill>
            </a:endParaRPr>
          </a:p>
          <a:p>
            <a:pPr marL="971550" lvl="1" indent="-285750">
              <a:buFont typeface="Courier New" panose="02070309020205020404" pitchFamily="49" charset="0"/>
              <a:buChar char="o"/>
            </a:pPr>
            <a:r>
              <a:rPr lang="en-US" sz="1800" dirty="0">
                <a:solidFill>
                  <a:srgbClr val="63666A"/>
                </a:solidFill>
                <a:hlinkClick r:id="rId2">
                  <a:extLst>
                    <a:ext uri="{A12FA001-AC4F-418D-AE19-62706E023703}">
                      <ahyp:hlinkClr xmlns:ahyp="http://schemas.microsoft.com/office/drawing/2018/hyperlinkcolor" val="tx"/>
                    </a:ext>
                  </a:extLst>
                </a:hlinkClick>
              </a:rPr>
              <a:t>https://www.gsaadvantage.gov/advantage/ws/main/start_page</a:t>
            </a:r>
            <a:endParaRPr lang="en-US" sz="1800" dirty="0">
              <a:solidFill>
                <a:srgbClr val="63666A"/>
              </a:solidFill>
            </a:endParaRPr>
          </a:p>
          <a:p>
            <a:pPr marL="971550" lvl="1" indent="-285750">
              <a:buFont typeface="Courier New" panose="02070309020205020404" pitchFamily="49" charset="0"/>
              <a:buChar char="o"/>
            </a:pPr>
            <a:r>
              <a:rPr lang="en-US" sz="1800" dirty="0">
                <a:solidFill>
                  <a:srgbClr val="63666A"/>
                </a:solidFill>
                <a:hlinkClick r:id="rId3"/>
              </a:rPr>
              <a:t>https://www.gsaglobalsupply.gsa.gov/advantage/ws/main/start_page?store=FSS</a:t>
            </a:r>
            <a:r>
              <a:rPr lang="en-US" sz="1800" dirty="0">
                <a:solidFill>
                  <a:srgbClr val="63666A"/>
                </a:solidFill>
              </a:rPr>
              <a:t> </a:t>
            </a:r>
          </a:p>
          <a:p>
            <a:pPr marL="285750" indent="-285750">
              <a:buFont typeface="Arial" panose="020B0604020202020204" pitchFamily="34" charset="0"/>
              <a:buChar char="•"/>
            </a:pPr>
            <a:r>
              <a:rPr lang="en-US" sz="2000" dirty="0"/>
              <a:t>A listing of all GSA Class 6 Security Containers can be found in the GSA catalog. </a:t>
            </a:r>
            <a:endParaRPr lang="en-US" sz="2000" dirty="0">
              <a:ea typeface="Calibri"/>
              <a:cs typeface="Calibri"/>
            </a:endParaRPr>
          </a:p>
          <a:p>
            <a:pPr marL="1028700" lvl="1" indent="-342900">
              <a:buFont typeface="Courier New" panose="02070309020205020404" pitchFamily="49" charset="0"/>
              <a:buChar char="o"/>
            </a:pPr>
            <a:r>
              <a:rPr lang="en-US" sz="1800" dirty="0">
                <a:solidFill>
                  <a:srgbClr val="63666A"/>
                </a:solidFill>
              </a:rPr>
              <a:t>The NSN number remains constant throughout the different publications and GSA websites. </a:t>
            </a:r>
            <a:endParaRPr lang="en-US" sz="1800" dirty="0">
              <a:solidFill>
                <a:srgbClr val="63666A"/>
              </a:solidFill>
              <a:ea typeface="Calibri"/>
              <a:cs typeface="Calibri"/>
            </a:endParaRPr>
          </a:p>
          <a:p>
            <a:pPr marL="285750" indent="-285750">
              <a:buFont typeface="Arial" panose="020B0604020202020204" pitchFamily="34" charset="0"/>
              <a:buChar char="•"/>
            </a:pPr>
            <a:r>
              <a:rPr lang="en-US" sz="2000" dirty="0"/>
              <a:t>What is the difference between GSA Global Supply's website and GSA Advantage?</a:t>
            </a:r>
          </a:p>
          <a:p>
            <a:pPr marL="971550" lvl="1" indent="-285750">
              <a:buFont typeface="Courier New" panose="02070309020205020404" pitchFamily="49" charset="0"/>
              <a:buChar char="o"/>
            </a:pPr>
            <a:r>
              <a:rPr lang="en-US" sz="1800" dirty="0">
                <a:solidFill>
                  <a:srgbClr val="63666A"/>
                </a:solidFill>
              </a:rPr>
              <a:t>Both sites display more than 400,000 items available from GSA Global Supply, with identical pricing and terms (They even accept the same user name and password). </a:t>
            </a:r>
          </a:p>
          <a:p>
            <a:pPr marL="971550" lvl="1" indent="-285750">
              <a:buFont typeface="Courier New" panose="02070309020205020404" pitchFamily="49" charset="0"/>
              <a:buChar char="o"/>
            </a:pPr>
            <a:r>
              <a:rPr lang="en-US" sz="1800" dirty="0">
                <a:solidFill>
                  <a:srgbClr val="63666A"/>
                </a:solidFill>
              </a:rPr>
              <a:t>GSA Advantage also displays more than 20 million products and services available from more than 18,000 Multiple Award Schedule (MSA) contractors. </a:t>
            </a:r>
          </a:p>
        </p:txBody>
      </p:sp>
    </p:spTree>
    <p:extLst>
      <p:ext uri="{BB962C8B-B14F-4D97-AF65-F5344CB8AC3E}">
        <p14:creationId xmlns:p14="http://schemas.microsoft.com/office/powerpoint/2010/main" val="670433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5D5D1F83-9EF7-4251-82C3-0BD813FDCB5D}"/>
              </a:ext>
            </a:extLst>
          </p:cNvPr>
          <p:cNvSpPr>
            <a:spLocks noGrp="1"/>
          </p:cNvSpPr>
          <p:nvPr>
            <p:ph type="body" sz="quarter" idx="10"/>
          </p:nvPr>
        </p:nvSpPr>
        <p:spPr>
          <a:xfrm>
            <a:off x="0" y="1894928"/>
            <a:ext cx="12192000" cy="1466579"/>
          </a:xfrm>
        </p:spPr>
        <p:txBody>
          <a:bodyPr/>
          <a:lstStyle/>
          <a:p>
            <a:pPr algn="ctr"/>
            <a:r>
              <a:rPr lang="en-US" sz="4800" dirty="0"/>
              <a:t>Department of Defense Activity Address Directory</a:t>
            </a:r>
          </a:p>
          <a:p>
            <a:pPr algn="ctr"/>
            <a:r>
              <a:rPr lang="en-US" sz="4800" dirty="0"/>
              <a:t>(dodaad)</a:t>
            </a:r>
          </a:p>
        </p:txBody>
      </p:sp>
    </p:spTree>
    <p:extLst>
      <p:ext uri="{BB962C8B-B14F-4D97-AF65-F5344CB8AC3E}">
        <p14:creationId xmlns:p14="http://schemas.microsoft.com/office/powerpoint/2010/main" val="21975319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0616D24-6CA3-4EDF-B9A5-494D21A2EDB2}"/>
              </a:ext>
            </a:extLst>
          </p:cNvPr>
          <p:cNvSpPr>
            <a:spLocks noGrp="1"/>
          </p:cNvSpPr>
          <p:nvPr>
            <p:ph type="body" sz="quarter" idx="10"/>
          </p:nvPr>
        </p:nvSpPr>
        <p:spPr/>
        <p:txBody>
          <a:bodyPr/>
          <a:lstStyle/>
          <a:p>
            <a:r>
              <a:rPr lang="en-US" dirty="0"/>
              <a:t>DoDAAD</a:t>
            </a:r>
          </a:p>
          <a:p>
            <a:endParaRPr lang="en-US" dirty="0"/>
          </a:p>
        </p:txBody>
      </p:sp>
      <p:sp>
        <p:nvSpPr>
          <p:cNvPr id="7" name="Content Placeholder 6">
            <a:extLst>
              <a:ext uri="{FF2B5EF4-FFF2-40B4-BE49-F238E27FC236}">
                <a16:creationId xmlns:a16="http://schemas.microsoft.com/office/drawing/2014/main" id="{AC0E3B09-B560-4A56-A47F-F7C9C192BAB7}"/>
              </a:ext>
            </a:extLst>
          </p:cNvPr>
          <p:cNvSpPr>
            <a:spLocks noGrp="1"/>
          </p:cNvSpPr>
          <p:nvPr>
            <p:ph sz="quarter" idx="12"/>
          </p:nvPr>
        </p:nvSpPr>
        <p:spPr>
          <a:xfrm>
            <a:off x="357051" y="1029810"/>
            <a:ext cx="4754880" cy="4456590"/>
          </a:xfrm>
        </p:spPr>
        <p:txBody>
          <a:bodyPr/>
          <a:lstStyle/>
          <a:p>
            <a:pPr marL="285750" indent="-285750">
              <a:buFont typeface="Arial" panose="020B0604020202020204" pitchFamily="34" charset="0"/>
              <a:buChar char="•"/>
            </a:pPr>
            <a:r>
              <a:rPr lang="en-US" dirty="0">
                <a:hlinkClick r:id="rId2"/>
              </a:rPr>
              <a:t>https://www.dla.mil/HQ/InformationOperations/DLMS/DLMSPrograms/DoDAAD/</a:t>
            </a:r>
            <a:endParaRPr lang="en-US" dirty="0"/>
          </a:p>
          <a:p>
            <a:pPr marL="285750" indent="-285750">
              <a:buFont typeface="Arial" panose="020B0604020202020204" pitchFamily="34" charset="0"/>
              <a:buChar char="•"/>
            </a:pPr>
            <a:r>
              <a:rPr lang="en-US" dirty="0"/>
              <a:t>To determine if a DoDAAC is active or expired, conduct a search in the DoDAAD</a:t>
            </a:r>
          </a:p>
          <a:p>
            <a:pPr marL="285750" indent="-285750">
              <a:buFont typeface="Arial" panose="020B0604020202020204" pitchFamily="34" charset="0"/>
              <a:buChar char="•"/>
            </a:pPr>
            <a:r>
              <a:rPr lang="en-US" dirty="0"/>
              <a:t>Select Single Record Search</a:t>
            </a:r>
          </a:p>
        </p:txBody>
      </p:sp>
      <p:pic>
        <p:nvPicPr>
          <p:cNvPr id="4" name="Picture 3">
            <a:extLst>
              <a:ext uri="{FF2B5EF4-FFF2-40B4-BE49-F238E27FC236}">
                <a16:creationId xmlns:a16="http://schemas.microsoft.com/office/drawing/2014/main" id="{70503D5A-88A1-4AD3-AA1B-31F9C57DF20C}"/>
              </a:ext>
            </a:extLst>
          </p:cNvPr>
          <p:cNvPicPr>
            <a:picLocks noChangeAspect="1"/>
          </p:cNvPicPr>
          <p:nvPr/>
        </p:nvPicPr>
        <p:blipFill>
          <a:blip r:embed="rId3"/>
          <a:stretch>
            <a:fillRect/>
          </a:stretch>
        </p:blipFill>
        <p:spPr>
          <a:xfrm>
            <a:off x="5782492" y="156755"/>
            <a:ext cx="6130834" cy="5930537"/>
          </a:xfrm>
          <a:prstGeom prst="rect">
            <a:avLst/>
          </a:prstGeom>
        </p:spPr>
      </p:pic>
      <p:sp>
        <p:nvSpPr>
          <p:cNvPr id="10" name="Rectangle 9">
            <a:extLst>
              <a:ext uri="{FF2B5EF4-FFF2-40B4-BE49-F238E27FC236}">
                <a16:creationId xmlns:a16="http://schemas.microsoft.com/office/drawing/2014/main" id="{7858BF18-DE06-4AD6-AE44-351BF6EF9171}"/>
              </a:ext>
            </a:extLst>
          </p:cNvPr>
          <p:cNvSpPr/>
          <p:nvPr/>
        </p:nvSpPr>
        <p:spPr>
          <a:xfrm>
            <a:off x="7952930" y="4490580"/>
            <a:ext cx="1574247" cy="275208"/>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0151351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9AB2B55-7AF2-460B-8611-FCB5697C4834}"/>
              </a:ext>
            </a:extLst>
          </p:cNvPr>
          <p:cNvPicPr>
            <a:picLocks noChangeAspect="1"/>
          </p:cNvPicPr>
          <p:nvPr/>
        </p:nvPicPr>
        <p:blipFill>
          <a:blip r:embed="rId2"/>
          <a:stretch>
            <a:fillRect/>
          </a:stretch>
        </p:blipFill>
        <p:spPr>
          <a:xfrm>
            <a:off x="6096000" y="178253"/>
            <a:ext cx="5957071" cy="5865495"/>
          </a:xfrm>
          <a:prstGeom prst="rect">
            <a:avLst/>
          </a:prstGeom>
        </p:spPr>
      </p:pic>
      <p:sp>
        <p:nvSpPr>
          <p:cNvPr id="2" name="Text Placeholder 1">
            <a:extLst>
              <a:ext uri="{FF2B5EF4-FFF2-40B4-BE49-F238E27FC236}">
                <a16:creationId xmlns:a16="http://schemas.microsoft.com/office/drawing/2014/main" id="{90616D24-6CA3-4EDF-B9A5-494D21A2EDB2}"/>
              </a:ext>
            </a:extLst>
          </p:cNvPr>
          <p:cNvSpPr>
            <a:spLocks noGrp="1"/>
          </p:cNvSpPr>
          <p:nvPr>
            <p:ph type="body" sz="quarter" idx="10"/>
          </p:nvPr>
        </p:nvSpPr>
        <p:spPr/>
        <p:txBody>
          <a:bodyPr/>
          <a:lstStyle/>
          <a:p>
            <a:r>
              <a:rPr lang="en-US" dirty="0"/>
              <a:t>DoDAAD</a:t>
            </a:r>
          </a:p>
        </p:txBody>
      </p:sp>
      <p:sp>
        <p:nvSpPr>
          <p:cNvPr id="7" name="Content Placeholder 6">
            <a:extLst>
              <a:ext uri="{FF2B5EF4-FFF2-40B4-BE49-F238E27FC236}">
                <a16:creationId xmlns:a16="http://schemas.microsoft.com/office/drawing/2014/main" id="{AC0E3B09-B560-4A56-A47F-F7C9C192BAB7}"/>
              </a:ext>
            </a:extLst>
          </p:cNvPr>
          <p:cNvSpPr>
            <a:spLocks noGrp="1"/>
          </p:cNvSpPr>
          <p:nvPr>
            <p:ph sz="quarter" idx="12"/>
          </p:nvPr>
        </p:nvSpPr>
        <p:spPr>
          <a:xfrm>
            <a:off x="357051" y="1029810"/>
            <a:ext cx="4754880" cy="4456590"/>
          </a:xfrm>
        </p:spPr>
        <p:txBody>
          <a:bodyPr/>
          <a:lstStyle/>
          <a:p>
            <a:pPr marL="285750" indent="-285750">
              <a:buFont typeface="Arial" panose="020B0604020202020204" pitchFamily="34" charset="0"/>
              <a:buChar char="•"/>
            </a:pPr>
            <a:r>
              <a:rPr lang="en-US" dirty="0"/>
              <a:t>Select DoDAAC</a:t>
            </a:r>
          </a:p>
        </p:txBody>
      </p:sp>
      <p:sp>
        <p:nvSpPr>
          <p:cNvPr id="10" name="Rectangle 9">
            <a:extLst>
              <a:ext uri="{FF2B5EF4-FFF2-40B4-BE49-F238E27FC236}">
                <a16:creationId xmlns:a16="http://schemas.microsoft.com/office/drawing/2014/main" id="{7858BF18-DE06-4AD6-AE44-351BF6EF9171}"/>
              </a:ext>
            </a:extLst>
          </p:cNvPr>
          <p:cNvSpPr/>
          <p:nvPr/>
        </p:nvSpPr>
        <p:spPr>
          <a:xfrm>
            <a:off x="6167673" y="2304728"/>
            <a:ext cx="868853" cy="275208"/>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9597433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0616D24-6CA3-4EDF-B9A5-494D21A2EDB2}"/>
              </a:ext>
            </a:extLst>
          </p:cNvPr>
          <p:cNvSpPr>
            <a:spLocks noGrp="1"/>
          </p:cNvSpPr>
          <p:nvPr>
            <p:ph type="body" sz="quarter" idx="10"/>
          </p:nvPr>
        </p:nvSpPr>
        <p:spPr/>
        <p:txBody>
          <a:bodyPr/>
          <a:lstStyle/>
          <a:p>
            <a:r>
              <a:rPr lang="en-US" dirty="0"/>
              <a:t>DoDAAD</a:t>
            </a:r>
          </a:p>
        </p:txBody>
      </p:sp>
      <p:sp>
        <p:nvSpPr>
          <p:cNvPr id="7" name="Content Placeholder 6">
            <a:extLst>
              <a:ext uri="{FF2B5EF4-FFF2-40B4-BE49-F238E27FC236}">
                <a16:creationId xmlns:a16="http://schemas.microsoft.com/office/drawing/2014/main" id="{AC0E3B09-B560-4A56-A47F-F7C9C192BAB7}"/>
              </a:ext>
            </a:extLst>
          </p:cNvPr>
          <p:cNvSpPr>
            <a:spLocks noGrp="1"/>
          </p:cNvSpPr>
          <p:nvPr>
            <p:ph sz="quarter" idx="12"/>
          </p:nvPr>
        </p:nvSpPr>
        <p:spPr>
          <a:xfrm>
            <a:off x="357051" y="1029810"/>
            <a:ext cx="4754880" cy="4456590"/>
          </a:xfrm>
        </p:spPr>
        <p:txBody>
          <a:bodyPr/>
          <a:lstStyle/>
          <a:p>
            <a:pPr marL="285750" indent="-285750">
              <a:buFont typeface="Arial" panose="020B0604020202020204" pitchFamily="34" charset="0"/>
              <a:buChar char="•"/>
            </a:pPr>
            <a:r>
              <a:rPr lang="en-US" dirty="0"/>
              <a:t>Enter DoDAAC and click submit</a:t>
            </a:r>
          </a:p>
        </p:txBody>
      </p:sp>
      <p:pic>
        <p:nvPicPr>
          <p:cNvPr id="4" name="Picture 3">
            <a:extLst>
              <a:ext uri="{FF2B5EF4-FFF2-40B4-BE49-F238E27FC236}">
                <a16:creationId xmlns:a16="http://schemas.microsoft.com/office/drawing/2014/main" id="{23C572CC-FE43-40E0-BB2B-B36FC698CA92}"/>
              </a:ext>
            </a:extLst>
          </p:cNvPr>
          <p:cNvPicPr>
            <a:picLocks noChangeAspect="1"/>
          </p:cNvPicPr>
          <p:nvPr/>
        </p:nvPicPr>
        <p:blipFill>
          <a:blip r:embed="rId2"/>
          <a:stretch>
            <a:fillRect/>
          </a:stretch>
        </p:blipFill>
        <p:spPr>
          <a:xfrm>
            <a:off x="5712823" y="353512"/>
            <a:ext cx="6389176" cy="5817326"/>
          </a:xfrm>
          <a:prstGeom prst="rect">
            <a:avLst/>
          </a:prstGeom>
        </p:spPr>
      </p:pic>
      <p:sp>
        <p:nvSpPr>
          <p:cNvPr id="10" name="Rectangle 9">
            <a:extLst>
              <a:ext uri="{FF2B5EF4-FFF2-40B4-BE49-F238E27FC236}">
                <a16:creationId xmlns:a16="http://schemas.microsoft.com/office/drawing/2014/main" id="{7858BF18-DE06-4AD6-AE44-351BF6EF9171}"/>
              </a:ext>
            </a:extLst>
          </p:cNvPr>
          <p:cNvSpPr/>
          <p:nvPr/>
        </p:nvSpPr>
        <p:spPr>
          <a:xfrm>
            <a:off x="8231604" y="2322144"/>
            <a:ext cx="1600373" cy="516849"/>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4751407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D7B592F-B170-44BD-8A7C-32E6D4D32010}"/>
              </a:ext>
            </a:extLst>
          </p:cNvPr>
          <p:cNvSpPr>
            <a:spLocks noGrp="1"/>
          </p:cNvSpPr>
          <p:nvPr>
            <p:ph type="body" sz="quarter" idx="10"/>
          </p:nvPr>
        </p:nvSpPr>
        <p:spPr>
          <a:xfrm>
            <a:off x="533398" y="222884"/>
            <a:ext cx="6618169" cy="560887"/>
          </a:xfrm>
        </p:spPr>
        <p:txBody>
          <a:bodyPr/>
          <a:lstStyle/>
          <a:p>
            <a:r>
              <a:rPr lang="en-US" dirty="0"/>
              <a:t>AGENDA</a:t>
            </a:r>
          </a:p>
        </p:txBody>
      </p:sp>
      <p:sp>
        <p:nvSpPr>
          <p:cNvPr id="4" name="Content Placeholder 3">
            <a:extLst>
              <a:ext uri="{FF2B5EF4-FFF2-40B4-BE49-F238E27FC236}">
                <a16:creationId xmlns:a16="http://schemas.microsoft.com/office/drawing/2014/main" id="{5F9E688B-9213-4245-89A1-9A6206E9EB92}"/>
              </a:ext>
            </a:extLst>
          </p:cNvPr>
          <p:cNvSpPr>
            <a:spLocks noGrp="1"/>
          </p:cNvSpPr>
          <p:nvPr>
            <p:ph sz="quarter" idx="12"/>
          </p:nvPr>
        </p:nvSpPr>
        <p:spPr>
          <a:xfrm>
            <a:off x="533398" y="905690"/>
            <a:ext cx="8985071" cy="5148125"/>
          </a:xfrm>
        </p:spPr>
        <p:txBody>
          <a:bodyPr lIns="91440" tIns="45720" rIns="91440" bIns="45720" anchor="t"/>
          <a:lstStyle/>
          <a:p>
            <a:pPr marL="342900" lvl="0" indent="-342900">
              <a:buFont typeface="Arial" panose="020B0604020202020204" pitchFamily="34" charset="0"/>
              <a:buChar char="•"/>
            </a:pPr>
            <a:r>
              <a:rPr lang="en-US" sz="1600" dirty="0">
                <a:solidFill>
                  <a:prstClr val="black"/>
                </a:solidFill>
              </a:rPr>
              <a:t>Background</a:t>
            </a:r>
          </a:p>
          <a:p>
            <a:pPr marL="342900" lvl="0" indent="-342900">
              <a:buFont typeface="Arial" panose="020B0604020202020204" pitchFamily="34" charset="0"/>
              <a:buChar char="•"/>
            </a:pPr>
            <a:r>
              <a:rPr lang="en-US" sz="1600" dirty="0">
                <a:solidFill>
                  <a:prstClr val="black"/>
                </a:solidFill>
              </a:rPr>
              <a:t>Fiscal Station Number (FSN) </a:t>
            </a:r>
          </a:p>
          <a:p>
            <a:pPr marL="342900" lvl="0" indent="-342900">
              <a:buFont typeface="Arial" panose="020B0604020202020204" pitchFamily="34" charset="0"/>
              <a:buChar char="•"/>
            </a:pPr>
            <a:r>
              <a:rPr lang="en-US" sz="1600" dirty="0">
                <a:solidFill>
                  <a:prstClr val="black"/>
                </a:solidFill>
              </a:rPr>
              <a:t>DoD Activity Address Code (DoDAAC)</a:t>
            </a:r>
          </a:p>
          <a:p>
            <a:pPr marL="342900" lvl="0" indent="-342900">
              <a:buFont typeface="Arial" panose="020B0604020202020204" pitchFamily="34" charset="0"/>
              <a:buChar char="•"/>
            </a:pPr>
            <a:r>
              <a:rPr lang="nn-NO" sz="1600" dirty="0">
                <a:solidFill>
                  <a:prstClr val="black"/>
                </a:solidFill>
              </a:rPr>
              <a:t>GSA Order Form – DD FORM 1348-6</a:t>
            </a:r>
          </a:p>
          <a:p>
            <a:pPr marL="342900" lvl="0" indent="-342900">
              <a:buFont typeface="Arial" panose="020B0604020202020204" pitchFamily="34" charset="0"/>
              <a:buChar char="•"/>
            </a:pPr>
            <a:r>
              <a:rPr lang="nn-NO" sz="1600" dirty="0">
                <a:solidFill>
                  <a:prstClr val="black"/>
                </a:solidFill>
              </a:rPr>
              <a:t>GSA Order Form – Standard FORM 344</a:t>
            </a:r>
          </a:p>
          <a:p>
            <a:pPr marL="342900" lvl="0" indent="-342900">
              <a:buFont typeface="Arial" panose="020B0604020202020204" pitchFamily="34" charset="0"/>
              <a:buChar char="•"/>
            </a:pPr>
            <a:r>
              <a:rPr lang="nn-NO" sz="1600" dirty="0">
                <a:solidFill>
                  <a:prstClr val="black"/>
                </a:solidFill>
              </a:rPr>
              <a:t>GSA Payment Options</a:t>
            </a:r>
          </a:p>
          <a:p>
            <a:pPr marL="342900" lvl="0" indent="-342900">
              <a:buFont typeface="Arial" panose="020B0604020202020204" pitchFamily="34" charset="0"/>
              <a:buChar char="•"/>
            </a:pPr>
            <a:r>
              <a:rPr lang="nn-NO" sz="1600" dirty="0">
                <a:solidFill>
                  <a:prstClr val="black"/>
                </a:solidFill>
              </a:rPr>
              <a:t>GSA Invoicing</a:t>
            </a:r>
          </a:p>
          <a:p>
            <a:pPr marL="342900" lvl="0" indent="-342900">
              <a:buFont typeface="Arial" panose="020B0604020202020204" pitchFamily="34" charset="0"/>
              <a:buChar char="•"/>
            </a:pPr>
            <a:r>
              <a:rPr lang="nn-NO" sz="1600" dirty="0">
                <a:solidFill>
                  <a:prstClr val="black"/>
                </a:solidFill>
              </a:rPr>
              <a:t>Izzie &amp; Reid’s Contact Information</a:t>
            </a:r>
          </a:p>
          <a:p>
            <a:pPr marL="342900" lvl="0" indent="-342900">
              <a:buFont typeface="Arial" panose="020B0604020202020204" pitchFamily="34" charset="0"/>
              <a:buChar char="•"/>
            </a:pPr>
            <a:r>
              <a:rPr lang="nn-NO" sz="1600" b="1" u="sng" dirty="0">
                <a:solidFill>
                  <a:prstClr val="black"/>
                </a:solidFill>
              </a:rPr>
              <a:t>BACKUP SLIDES</a:t>
            </a:r>
          </a:p>
          <a:p>
            <a:pPr marL="1028700" lvl="1" indent="-342900">
              <a:buFont typeface="Courier New" panose="02070309020205020404" pitchFamily="49" charset="0"/>
              <a:buChar char="o"/>
            </a:pPr>
            <a:r>
              <a:rPr lang="nn-NO" sz="1600" dirty="0">
                <a:solidFill>
                  <a:prstClr val="black"/>
                </a:solidFill>
              </a:rPr>
              <a:t>Julian Date Conversion Chart</a:t>
            </a:r>
          </a:p>
          <a:p>
            <a:pPr marL="1028700" lvl="1" indent="-342900">
              <a:buFont typeface="Courier New" panose="02070309020205020404" pitchFamily="49" charset="0"/>
              <a:buChar char="o"/>
            </a:pPr>
            <a:r>
              <a:rPr lang="nn-NO" sz="1600" dirty="0">
                <a:solidFill>
                  <a:prstClr val="black"/>
                </a:solidFill>
              </a:rPr>
              <a:t>GSA Price Verification</a:t>
            </a:r>
          </a:p>
          <a:p>
            <a:pPr marL="1028700" lvl="1" indent="-342900">
              <a:buFont typeface="Courier New" panose="02070309020205020404" pitchFamily="49" charset="0"/>
              <a:buChar char="o"/>
            </a:pPr>
            <a:r>
              <a:rPr lang="en-US" sz="1600" dirty="0">
                <a:solidFill>
                  <a:prstClr val="black"/>
                </a:solidFill>
              </a:rPr>
              <a:t>Department of Defense Activity Address Directory (</a:t>
            </a:r>
            <a:r>
              <a:rPr lang="en-US" sz="1600" dirty="0" err="1">
                <a:solidFill>
                  <a:prstClr val="black"/>
                </a:solidFill>
              </a:rPr>
              <a:t>DoDAAD</a:t>
            </a:r>
            <a:r>
              <a:rPr lang="en-US" sz="1600" dirty="0">
                <a:solidFill>
                  <a:prstClr val="black"/>
                </a:solidFill>
              </a:rPr>
              <a:t>)</a:t>
            </a:r>
          </a:p>
          <a:p>
            <a:pPr marL="1028700" lvl="1" indent="-342900">
              <a:buFont typeface="Courier New" panose="02070309020205020404" pitchFamily="49" charset="0"/>
              <a:buChar char="o"/>
            </a:pPr>
            <a:r>
              <a:rPr lang="en-US" sz="1600" dirty="0">
                <a:solidFill>
                  <a:prstClr val="black"/>
                </a:solidFill>
              </a:rPr>
              <a:t>Vendor and Customer Self Service (VCSS) – Admin Registration</a:t>
            </a:r>
            <a:endParaRPr lang="en-US" sz="1600" dirty="0">
              <a:solidFill>
                <a:prstClr val="black"/>
              </a:solidFill>
              <a:cs typeface="Calibri"/>
            </a:endParaRPr>
          </a:p>
          <a:p>
            <a:pPr marL="1028700" lvl="1" indent="-342900">
              <a:buFont typeface="Courier New" panose="02070309020205020404" pitchFamily="49" charset="0"/>
              <a:buChar char="o"/>
            </a:pPr>
            <a:r>
              <a:rPr lang="en-US" sz="1600" dirty="0">
                <a:solidFill>
                  <a:prstClr val="black"/>
                </a:solidFill>
              </a:rPr>
              <a:t>VCSS – User Registration</a:t>
            </a:r>
          </a:p>
          <a:p>
            <a:pPr marL="1028700" lvl="1" indent="-342900">
              <a:buFont typeface="Courier New" panose="02070309020205020404" pitchFamily="49" charset="0"/>
              <a:buChar char="o"/>
            </a:pPr>
            <a:r>
              <a:rPr lang="en-US" sz="1600" dirty="0">
                <a:solidFill>
                  <a:prstClr val="black"/>
                </a:solidFill>
              </a:rPr>
              <a:t>VCSS – Invoice Download</a:t>
            </a:r>
          </a:p>
          <a:p>
            <a:pPr marL="1028700" lvl="1" indent="-342900">
              <a:buFont typeface="Courier New" panose="02070309020205020404" pitchFamily="49" charset="0"/>
              <a:buChar char="o"/>
            </a:pPr>
            <a:r>
              <a:rPr lang="en-US" sz="1600" dirty="0">
                <a:solidFill>
                  <a:prstClr val="black"/>
                </a:solidFill>
              </a:rPr>
              <a:t>GSA-Approved Safe Containers Manufacturer List</a:t>
            </a:r>
          </a:p>
          <a:p>
            <a:pPr marL="1028700" lvl="1" indent="-342900">
              <a:buFont typeface="Courier New" panose="02070309020205020404" pitchFamily="49" charset="0"/>
              <a:buChar char="o"/>
            </a:pPr>
            <a:endParaRPr lang="en-US" sz="1600" dirty="0">
              <a:solidFill>
                <a:prstClr val="black"/>
              </a:solidFill>
            </a:endParaRPr>
          </a:p>
          <a:p>
            <a:pPr marL="1028700" lvl="1" indent="-342900">
              <a:buFont typeface="Courier New" panose="02070309020205020404" pitchFamily="49" charset="0"/>
              <a:buChar char="o"/>
            </a:pPr>
            <a:endParaRPr lang="en-US" sz="1600" dirty="0">
              <a:solidFill>
                <a:prstClr val="black"/>
              </a:solidFill>
            </a:endParaRPr>
          </a:p>
          <a:p>
            <a:pPr marL="1028700" lvl="1" indent="-342900">
              <a:buFont typeface="Courier New" panose="02070309020205020404" pitchFamily="49" charset="0"/>
              <a:buChar char="o"/>
            </a:pPr>
            <a:endParaRPr lang="en-US" sz="1600" dirty="0">
              <a:solidFill>
                <a:prstClr val="black"/>
              </a:solidFill>
            </a:endParaRPr>
          </a:p>
          <a:p>
            <a:pPr marL="1028700" lvl="1" indent="-342900">
              <a:buFont typeface="Courier New" panose="02070309020205020404" pitchFamily="49" charset="0"/>
              <a:buChar char="o"/>
            </a:pPr>
            <a:endParaRPr lang="en-US" sz="1600" dirty="0">
              <a:solidFill>
                <a:prstClr val="black"/>
              </a:solidFill>
            </a:endParaRPr>
          </a:p>
          <a:p>
            <a:pPr marL="1028700" lvl="1" indent="-342900">
              <a:buFont typeface="Courier New" panose="02070309020205020404" pitchFamily="49" charset="0"/>
              <a:buChar char="o"/>
            </a:pPr>
            <a:endParaRPr lang="en-US" sz="1600" dirty="0">
              <a:solidFill>
                <a:prstClr val="black"/>
              </a:solidFill>
            </a:endParaRPr>
          </a:p>
          <a:p>
            <a:pPr marL="1028700" lvl="1" indent="-342900">
              <a:buFont typeface="Courier New" panose="02070309020205020404" pitchFamily="49" charset="0"/>
              <a:buChar char="o"/>
            </a:pPr>
            <a:endParaRPr lang="en-US" sz="1600" dirty="0">
              <a:solidFill>
                <a:prstClr val="black"/>
              </a:solidFill>
            </a:endParaRPr>
          </a:p>
          <a:p>
            <a:pPr marL="1028700" lvl="1" indent="-342900">
              <a:buFont typeface="Courier New" panose="02070309020205020404" pitchFamily="49" charset="0"/>
              <a:buChar char="o"/>
            </a:pPr>
            <a:endParaRPr lang="nn-NO" sz="1600" dirty="0">
              <a:solidFill>
                <a:prstClr val="black"/>
              </a:solidFill>
            </a:endParaRPr>
          </a:p>
          <a:p>
            <a:pPr marL="342900" lvl="0" indent="-342900">
              <a:buFont typeface="Arial" panose="020B0604020202020204" pitchFamily="34" charset="0"/>
              <a:buChar char="•"/>
            </a:pPr>
            <a:endParaRPr lang="nn-NO" sz="1600" dirty="0">
              <a:solidFill>
                <a:prstClr val="black"/>
              </a:solidFill>
            </a:endParaRPr>
          </a:p>
          <a:p>
            <a:pPr marL="342900" lvl="0" indent="-342900">
              <a:buFont typeface="Arial" panose="020B0604020202020204" pitchFamily="34" charset="0"/>
              <a:buChar char="•"/>
            </a:pPr>
            <a:endParaRPr lang="nn-NO" sz="1600" dirty="0">
              <a:solidFill>
                <a:prstClr val="black"/>
              </a:solidFill>
            </a:endParaRPr>
          </a:p>
          <a:p>
            <a:pPr marL="342900" lvl="0" indent="-342900">
              <a:buFont typeface="Arial" panose="020B0604020202020204" pitchFamily="34" charset="0"/>
              <a:buChar char="•"/>
            </a:pPr>
            <a:endParaRPr lang="nn-NO" sz="1600" dirty="0">
              <a:solidFill>
                <a:prstClr val="black"/>
              </a:solidFill>
            </a:endParaRPr>
          </a:p>
          <a:p>
            <a:pPr marL="342900" lvl="0" indent="-342900">
              <a:buFont typeface="Arial" panose="020B0604020202020204" pitchFamily="34" charset="0"/>
              <a:buChar char="•"/>
            </a:pPr>
            <a:endParaRPr lang="en-US" sz="1600" dirty="0">
              <a:solidFill>
                <a:prstClr val="black"/>
              </a:solidFill>
            </a:endParaRPr>
          </a:p>
          <a:p>
            <a:pPr marL="342900" lvl="0" indent="-342900">
              <a:buFont typeface="Arial" panose="020B0604020202020204" pitchFamily="34" charset="0"/>
              <a:buChar char="•"/>
            </a:pPr>
            <a:endParaRPr lang="en-US" sz="1600" dirty="0">
              <a:solidFill>
                <a:prstClr val="black"/>
              </a:solidFill>
            </a:endParaRPr>
          </a:p>
          <a:p>
            <a:pPr marL="342900" lvl="0" indent="-342900">
              <a:buFont typeface="Arial" panose="020B0604020202020204" pitchFamily="34" charset="0"/>
              <a:buChar char="•"/>
            </a:pPr>
            <a:endParaRPr lang="en-US" sz="1600" dirty="0">
              <a:solidFill>
                <a:prstClr val="black"/>
              </a:solidFill>
            </a:endParaRPr>
          </a:p>
          <a:p>
            <a:pPr marL="342900" lvl="0" indent="-342900">
              <a:buFont typeface="+mj-lt"/>
              <a:buAutoNum type="arabicPeriod"/>
            </a:pPr>
            <a:endParaRPr lang="en-US" sz="1600" dirty="0">
              <a:solidFill>
                <a:prstClr val="black"/>
              </a:solidFill>
            </a:endParaRPr>
          </a:p>
        </p:txBody>
      </p:sp>
    </p:spTree>
    <p:extLst>
      <p:ext uri="{BB962C8B-B14F-4D97-AF65-F5344CB8AC3E}">
        <p14:creationId xmlns:p14="http://schemas.microsoft.com/office/powerpoint/2010/main" val="20332082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0616D24-6CA3-4EDF-B9A5-494D21A2EDB2}"/>
              </a:ext>
            </a:extLst>
          </p:cNvPr>
          <p:cNvSpPr>
            <a:spLocks noGrp="1"/>
          </p:cNvSpPr>
          <p:nvPr>
            <p:ph type="body" sz="quarter" idx="10"/>
          </p:nvPr>
        </p:nvSpPr>
        <p:spPr/>
        <p:txBody>
          <a:bodyPr/>
          <a:lstStyle/>
          <a:p>
            <a:r>
              <a:rPr lang="en-US" dirty="0"/>
              <a:t>DoDAAD</a:t>
            </a:r>
          </a:p>
          <a:p>
            <a:endParaRPr lang="en-US" dirty="0"/>
          </a:p>
        </p:txBody>
      </p:sp>
      <p:sp>
        <p:nvSpPr>
          <p:cNvPr id="7" name="Content Placeholder 6">
            <a:extLst>
              <a:ext uri="{FF2B5EF4-FFF2-40B4-BE49-F238E27FC236}">
                <a16:creationId xmlns:a16="http://schemas.microsoft.com/office/drawing/2014/main" id="{AC0E3B09-B560-4A56-A47F-F7C9C192BAB7}"/>
              </a:ext>
            </a:extLst>
          </p:cNvPr>
          <p:cNvSpPr>
            <a:spLocks noGrp="1"/>
          </p:cNvSpPr>
          <p:nvPr>
            <p:ph sz="quarter" idx="12"/>
          </p:nvPr>
        </p:nvSpPr>
        <p:spPr>
          <a:xfrm>
            <a:off x="357051" y="1029810"/>
            <a:ext cx="4754880" cy="4456590"/>
          </a:xfrm>
        </p:spPr>
        <p:txBody>
          <a:bodyPr/>
          <a:lstStyle/>
          <a:p>
            <a:pPr marL="285750" indent="-285750">
              <a:buFont typeface="Arial" panose="020B0604020202020204" pitchFamily="34" charset="0"/>
              <a:buChar char="•"/>
            </a:pPr>
            <a:r>
              <a:rPr lang="en-US" dirty="0"/>
              <a:t>If the Deletion Date is past the current date, the DoDAAC has expired and cannot be used.</a:t>
            </a:r>
          </a:p>
          <a:p>
            <a:pPr marL="285750" indent="-285750">
              <a:buFont typeface="Arial" panose="020B0604020202020204" pitchFamily="34" charset="0"/>
              <a:buChar char="•"/>
            </a:pPr>
            <a:r>
              <a:rPr lang="en-US" dirty="0"/>
              <a:t>If the DoDAAC is expired contact the DoDAAC Coordinator listed at the CSP Information section, and ask if the DoDAAC has been extended.  If not, a new DoDAAC will be needed. </a:t>
            </a:r>
          </a:p>
          <a:p>
            <a:pPr marL="285750" indent="-285750">
              <a:buFont typeface="Arial" panose="020B0604020202020204" pitchFamily="34" charset="0"/>
              <a:buChar char="•"/>
            </a:pPr>
            <a:r>
              <a:rPr lang="en-US" dirty="0"/>
              <a:t>TAC 1 and TAC 2 are the performance locations listed in the DD Form 254.</a:t>
            </a:r>
          </a:p>
          <a:p>
            <a:pPr marL="285750" indent="-285750">
              <a:buFont typeface="Arial" panose="020B0604020202020204" pitchFamily="34" charset="0"/>
              <a:buChar char="•"/>
            </a:pPr>
            <a:r>
              <a:rPr lang="en-US" dirty="0"/>
              <a:t>TAC 3 is the FSN data for billing </a:t>
            </a:r>
          </a:p>
        </p:txBody>
      </p:sp>
      <p:pic>
        <p:nvPicPr>
          <p:cNvPr id="13" name="Picture 12">
            <a:extLst>
              <a:ext uri="{FF2B5EF4-FFF2-40B4-BE49-F238E27FC236}">
                <a16:creationId xmlns:a16="http://schemas.microsoft.com/office/drawing/2014/main" id="{E2B813B3-A4F4-4363-9B1B-F36C1787BC6C}"/>
              </a:ext>
            </a:extLst>
          </p:cNvPr>
          <p:cNvPicPr>
            <a:picLocks noChangeAspect="1"/>
          </p:cNvPicPr>
          <p:nvPr/>
        </p:nvPicPr>
        <p:blipFill>
          <a:blip r:embed="rId2"/>
          <a:stretch>
            <a:fillRect/>
          </a:stretch>
        </p:blipFill>
        <p:spPr>
          <a:xfrm>
            <a:off x="5843724" y="1120627"/>
            <a:ext cx="5991225" cy="3638550"/>
          </a:xfrm>
          <a:prstGeom prst="rect">
            <a:avLst/>
          </a:prstGeom>
        </p:spPr>
      </p:pic>
    </p:spTree>
    <p:extLst>
      <p:ext uri="{BB962C8B-B14F-4D97-AF65-F5344CB8AC3E}">
        <p14:creationId xmlns:p14="http://schemas.microsoft.com/office/powerpoint/2010/main" val="39910248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5D5D1F83-9EF7-4251-82C3-0BD813FDCB5D}"/>
              </a:ext>
            </a:extLst>
          </p:cNvPr>
          <p:cNvSpPr>
            <a:spLocks noGrp="1"/>
          </p:cNvSpPr>
          <p:nvPr>
            <p:ph type="body" sz="quarter" idx="10"/>
          </p:nvPr>
        </p:nvSpPr>
        <p:spPr>
          <a:xfrm>
            <a:off x="0" y="1894928"/>
            <a:ext cx="12192000" cy="1466579"/>
          </a:xfrm>
        </p:spPr>
        <p:txBody>
          <a:bodyPr/>
          <a:lstStyle/>
          <a:p>
            <a:pPr algn="ctr"/>
            <a:r>
              <a:rPr lang="en-US" sz="4800" dirty="0"/>
              <a:t>Vendor and customer self service (VCSS) </a:t>
            </a:r>
          </a:p>
          <a:p>
            <a:pPr algn="ctr"/>
            <a:r>
              <a:rPr lang="en-US" sz="4800" dirty="0"/>
              <a:t>Admin Registration</a:t>
            </a:r>
          </a:p>
        </p:txBody>
      </p:sp>
    </p:spTree>
    <p:extLst>
      <p:ext uri="{BB962C8B-B14F-4D97-AF65-F5344CB8AC3E}">
        <p14:creationId xmlns:p14="http://schemas.microsoft.com/office/powerpoint/2010/main" val="41221758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0616D24-6CA3-4EDF-B9A5-494D21A2EDB2}"/>
              </a:ext>
            </a:extLst>
          </p:cNvPr>
          <p:cNvSpPr>
            <a:spLocks noGrp="1"/>
          </p:cNvSpPr>
          <p:nvPr>
            <p:ph type="body" sz="quarter" idx="10"/>
          </p:nvPr>
        </p:nvSpPr>
        <p:spPr/>
        <p:txBody>
          <a:bodyPr/>
          <a:lstStyle/>
          <a:p>
            <a:r>
              <a:rPr lang="en-US" dirty="0"/>
              <a:t>VCSS ADMIN Registration</a:t>
            </a:r>
          </a:p>
          <a:p>
            <a:endParaRPr lang="en-US" dirty="0"/>
          </a:p>
        </p:txBody>
      </p:sp>
      <p:sp>
        <p:nvSpPr>
          <p:cNvPr id="7" name="Content Placeholder 6">
            <a:extLst>
              <a:ext uri="{FF2B5EF4-FFF2-40B4-BE49-F238E27FC236}">
                <a16:creationId xmlns:a16="http://schemas.microsoft.com/office/drawing/2014/main" id="{AC0E3B09-B560-4A56-A47F-F7C9C192BAB7}"/>
              </a:ext>
            </a:extLst>
          </p:cNvPr>
          <p:cNvSpPr>
            <a:spLocks noGrp="1"/>
          </p:cNvSpPr>
          <p:nvPr>
            <p:ph sz="quarter" idx="12"/>
          </p:nvPr>
        </p:nvSpPr>
        <p:spPr>
          <a:xfrm>
            <a:off x="357051" y="1029810"/>
            <a:ext cx="4754880" cy="4456590"/>
          </a:xfrm>
        </p:spPr>
        <p:txBody>
          <a:bodyPr/>
          <a:lstStyle/>
          <a:p>
            <a:pPr marL="285750" indent="-285750">
              <a:buFont typeface="Arial" panose="020B0604020202020204" pitchFamily="34" charset="0"/>
              <a:buChar char="•"/>
            </a:pPr>
            <a:r>
              <a:rPr lang="en-US" dirty="0">
                <a:hlinkClick r:id="rId2"/>
              </a:rPr>
              <a:t>https://vcss.ocfo.gsa.gov/Default.aspx</a:t>
            </a:r>
            <a:r>
              <a:rPr lang="en-US" dirty="0"/>
              <a:t> </a:t>
            </a:r>
          </a:p>
          <a:p>
            <a:pPr marL="285750" indent="-285750">
              <a:buFont typeface="Arial" panose="020B0604020202020204" pitchFamily="34" charset="0"/>
              <a:buChar char="•"/>
            </a:pPr>
            <a:r>
              <a:rPr lang="en-US" dirty="0"/>
              <a:t>As stated on slide 7, The first person to register a DoDAAC in VCSS is the Account Admin</a:t>
            </a:r>
          </a:p>
          <a:p>
            <a:pPr marL="971550" lvl="1" indent="-285750"/>
            <a:r>
              <a:rPr lang="en-US" sz="1800" dirty="0">
                <a:solidFill>
                  <a:srgbClr val="63666A"/>
                </a:solidFill>
              </a:rPr>
              <a:t>NOTE:  Normally a government employee is to be the VCSS Admin </a:t>
            </a:r>
          </a:p>
          <a:p>
            <a:pPr marL="971550" lvl="1" indent="-285750"/>
            <a:r>
              <a:rPr lang="en-US" sz="1800" dirty="0">
                <a:solidFill>
                  <a:srgbClr val="63666A"/>
                </a:solidFill>
              </a:rPr>
              <a:t>The GSA granted an exemption for DoD Contractors ordering safes</a:t>
            </a:r>
          </a:p>
          <a:p>
            <a:pPr marL="285750" indent="-285750">
              <a:buFont typeface="Arial" panose="020B0604020202020204" pitchFamily="34" charset="0"/>
              <a:buChar char="•"/>
            </a:pPr>
            <a:r>
              <a:rPr lang="en-US" dirty="0"/>
              <a:t>Select Registration and Access request</a:t>
            </a:r>
          </a:p>
        </p:txBody>
      </p:sp>
      <p:pic>
        <p:nvPicPr>
          <p:cNvPr id="9" name="Picture 8">
            <a:extLst>
              <a:ext uri="{FF2B5EF4-FFF2-40B4-BE49-F238E27FC236}">
                <a16:creationId xmlns:a16="http://schemas.microsoft.com/office/drawing/2014/main" id="{A358F0A0-8267-42C5-88B2-7EDB6D75CE47}"/>
              </a:ext>
            </a:extLst>
          </p:cNvPr>
          <p:cNvPicPr>
            <a:picLocks noChangeAspect="1"/>
          </p:cNvPicPr>
          <p:nvPr/>
        </p:nvPicPr>
        <p:blipFill>
          <a:blip r:embed="rId3"/>
          <a:stretch>
            <a:fillRect/>
          </a:stretch>
        </p:blipFill>
        <p:spPr>
          <a:xfrm>
            <a:off x="5016137" y="1140484"/>
            <a:ext cx="7039062" cy="4279039"/>
          </a:xfrm>
          <a:prstGeom prst="rect">
            <a:avLst/>
          </a:prstGeom>
        </p:spPr>
      </p:pic>
      <p:sp>
        <p:nvSpPr>
          <p:cNvPr id="10" name="Rectangle 9">
            <a:extLst>
              <a:ext uri="{FF2B5EF4-FFF2-40B4-BE49-F238E27FC236}">
                <a16:creationId xmlns:a16="http://schemas.microsoft.com/office/drawing/2014/main" id="{7858BF18-DE06-4AD6-AE44-351BF6EF9171}"/>
              </a:ext>
            </a:extLst>
          </p:cNvPr>
          <p:cNvSpPr/>
          <p:nvPr/>
        </p:nvSpPr>
        <p:spPr>
          <a:xfrm>
            <a:off x="7426975" y="3714332"/>
            <a:ext cx="2068497" cy="275208"/>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3217627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0616D24-6CA3-4EDF-B9A5-494D21A2EDB2}"/>
              </a:ext>
            </a:extLst>
          </p:cNvPr>
          <p:cNvSpPr>
            <a:spLocks noGrp="1"/>
          </p:cNvSpPr>
          <p:nvPr>
            <p:ph type="body" sz="quarter" idx="10"/>
          </p:nvPr>
        </p:nvSpPr>
        <p:spPr/>
        <p:txBody>
          <a:bodyPr/>
          <a:lstStyle/>
          <a:p>
            <a:r>
              <a:rPr lang="en-US" dirty="0"/>
              <a:t>VCSS ADMIN Registration</a:t>
            </a:r>
          </a:p>
          <a:p>
            <a:endParaRPr lang="en-US" dirty="0"/>
          </a:p>
        </p:txBody>
      </p:sp>
      <p:sp>
        <p:nvSpPr>
          <p:cNvPr id="7" name="Content Placeholder 6">
            <a:extLst>
              <a:ext uri="{FF2B5EF4-FFF2-40B4-BE49-F238E27FC236}">
                <a16:creationId xmlns:a16="http://schemas.microsoft.com/office/drawing/2014/main" id="{AC0E3B09-B560-4A56-A47F-F7C9C192BAB7}"/>
              </a:ext>
            </a:extLst>
          </p:cNvPr>
          <p:cNvSpPr>
            <a:spLocks noGrp="1"/>
          </p:cNvSpPr>
          <p:nvPr>
            <p:ph sz="quarter" idx="12"/>
          </p:nvPr>
        </p:nvSpPr>
        <p:spPr>
          <a:xfrm>
            <a:off x="357051" y="1029810"/>
            <a:ext cx="4300674" cy="4456590"/>
          </a:xfrm>
        </p:spPr>
        <p:txBody>
          <a:bodyPr/>
          <a:lstStyle/>
          <a:p>
            <a:pPr marL="285750" indent="-285750">
              <a:buFont typeface="Arial" panose="020B0604020202020204" pitchFamily="34" charset="0"/>
              <a:buChar char="•"/>
            </a:pPr>
            <a:r>
              <a:rPr lang="en-US" dirty="0"/>
              <a:t>Select Customer Registrations and Access Requests</a:t>
            </a:r>
          </a:p>
        </p:txBody>
      </p:sp>
      <p:pic>
        <p:nvPicPr>
          <p:cNvPr id="4" name="Picture 3">
            <a:extLst>
              <a:ext uri="{FF2B5EF4-FFF2-40B4-BE49-F238E27FC236}">
                <a16:creationId xmlns:a16="http://schemas.microsoft.com/office/drawing/2014/main" id="{39BAA37B-A984-4411-A8B6-C6A08A3D79B2}"/>
              </a:ext>
            </a:extLst>
          </p:cNvPr>
          <p:cNvPicPr>
            <a:picLocks noChangeAspect="1"/>
          </p:cNvPicPr>
          <p:nvPr/>
        </p:nvPicPr>
        <p:blipFill>
          <a:blip r:embed="rId2"/>
          <a:stretch>
            <a:fillRect/>
          </a:stretch>
        </p:blipFill>
        <p:spPr>
          <a:xfrm>
            <a:off x="4838699" y="1133475"/>
            <a:ext cx="7439025" cy="4809644"/>
          </a:xfrm>
          <a:prstGeom prst="rect">
            <a:avLst/>
          </a:prstGeom>
        </p:spPr>
      </p:pic>
      <p:sp>
        <p:nvSpPr>
          <p:cNvPr id="10" name="Rectangle 9">
            <a:extLst>
              <a:ext uri="{FF2B5EF4-FFF2-40B4-BE49-F238E27FC236}">
                <a16:creationId xmlns:a16="http://schemas.microsoft.com/office/drawing/2014/main" id="{7858BF18-DE06-4AD6-AE44-351BF6EF9171}"/>
              </a:ext>
            </a:extLst>
          </p:cNvPr>
          <p:cNvSpPr/>
          <p:nvPr/>
        </p:nvSpPr>
        <p:spPr>
          <a:xfrm>
            <a:off x="8728809" y="3838157"/>
            <a:ext cx="3263166" cy="275208"/>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7146542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00676F98-DAEC-4991-94D6-1993D8A4423D}"/>
              </a:ext>
            </a:extLst>
          </p:cNvPr>
          <p:cNvPicPr>
            <a:picLocks noChangeAspect="1"/>
          </p:cNvPicPr>
          <p:nvPr/>
        </p:nvPicPr>
        <p:blipFill>
          <a:blip r:embed="rId2"/>
          <a:stretch>
            <a:fillRect/>
          </a:stretch>
        </p:blipFill>
        <p:spPr>
          <a:xfrm>
            <a:off x="4238623" y="933449"/>
            <a:ext cx="7736503" cy="5133975"/>
          </a:xfrm>
          <a:prstGeom prst="rect">
            <a:avLst/>
          </a:prstGeom>
        </p:spPr>
      </p:pic>
      <p:sp>
        <p:nvSpPr>
          <p:cNvPr id="2" name="Text Placeholder 1">
            <a:extLst>
              <a:ext uri="{FF2B5EF4-FFF2-40B4-BE49-F238E27FC236}">
                <a16:creationId xmlns:a16="http://schemas.microsoft.com/office/drawing/2014/main" id="{90616D24-6CA3-4EDF-B9A5-494D21A2EDB2}"/>
              </a:ext>
            </a:extLst>
          </p:cNvPr>
          <p:cNvSpPr>
            <a:spLocks noGrp="1"/>
          </p:cNvSpPr>
          <p:nvPr>
            <p:ph type="body" sz="quarter" idx="10"/>
          </p:nvPr>
        </p:nvSpPr>
        <p:spPr/>
        <p:txBody>
          <a:bodyPr/>
          <a:lstStyle/>
          <a:p>
            <a:r>
              <a:rPr lang="en-US" dirty="0"/>
              <a:t>VCSS Admin Registration</a:t>
            </a:r>
          </a:p>
        </p:txBody>
      </p:sp>
      <p:sp>
        <p:nvSpPr>
          <p:cNvPr id="6" name="Content Placeholder 6">
            <a:extLst>
              <a:ext uri="{FF2B5EF4-FFF2-40B4-BE49-F238E27FC236}">
                <a16:creationId xmlns:a16="http://schemas.microsoft.com/office/drawing/2014/main" id="{F32EB2ED-5122-4E7D-AA7A-53F8345E7322}"/>
              </a:ext>
            </a:extLst>
          </p:cNvPr>
          <p:cNvSpPr>
            <a:spLocks noGrp="1"/>
          </p:cNvSpPr>
          <p:nvPr>
            <p:ph sz="quarter" idx="12"/>
          </p:nvPr>
        </p:nvSpPr>
        <p:spPr>
          <a:xfrm>
            <a:off x="172811" y="1036948"/>
            <a:ext cx="3908439" cy="4987480"/>
          </a:xfrm>
        </p:spPr>
        <p:txBody>
          <a:bodyPr/>
          <a:lstStyle/>
          <a:p>
            <a:pPr marL="285750" indent="-285750">
              <a:buFont typeface="Arial" panose="020B0604020202020204" pitchFamily="34" charset="0"/>
              <a:buChar char="•"/>
            </a:pPr>
            <a:r>
              <a:rPr lang="en-US" dirty="0"/>
              <a:t>In the Registration section, enter the following information:</a:t>
            </a:r>
          </a:p>
          <a:p>
            <a:pPr marL="342900" indent="-342900">
              <a:buFont typeface="+mj-lt"/>
              <a:buAutoNum type="alphaLcParenR"/>
            </a:pPr>
            <a:r>
              <a:rPr lang="en-US" sz="1800" dirty="0">
                <a:solidFill>
                  <a:srgbClr val="63666A"/>
                </a:solidFill>
              </a:rPr>
              <a:t>Account Code:  Enter DoDAAC</a:t>
            </a:r>
          </a:p>
          <a:p>
            <a:pPr marL="342900" indent="-342900">
              <a:buFont typeface="+mj-lt"/>
              <a:buAutoNum type="alphaLcParenR"/>
            </a:pPr>
            <a:r>
              <a:rPr lang="en-US" dirty="0"/>
              <a:t>Organization:  “GSA Security Container Customer”</a:t>
            </a:r>
          </a:p>
          <a:p>
            <a:pPr marL="342900" indent="-342900">
              <a:buFont typeface="+mj-lt"/>
              <a:buAutoNum type="alphaLcParenR"/>
            </a:pPr>
            <a:r>
              <a:rPr lang="en-US" sz="1800" dirty="0">
                <a:solidFill>
                  <a:srgbClr val="63666A"/>
                </a:solidFill>
              </a:rPr>
              <a:t>Address:  Company M</a:t>
            </a:r>
            <a:r>
              <a:rPr lang="en-US" dirty="0"/>
              <a:t>ailing Address</a:t>
            </a: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63666A"/>
                </a:solidFill>
                <a:effectLst/>
                <a:uLnTx/>
                <a:uFillTx/>
                <a:latin typeface="Calibri" panose="020F0502020204030204"/>
                <a:ea typeface="+mn-ea"/>
                <a:cs typeface="+mn-cs"/>
              </a:rPr>
              <a:t>Click Register</a:t>
            </a: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latin typeface="Calibri" panose="020F0502020204030204"/>
              </a:rPr>
              <a:t>Note:  “GSA Security Container Customer” is only used by the VCSS to identify a non-government employee.  Once the registration process is completed, the company name listed in the DoDAAC/FSN will be used in the Organization field.  </a:t>
            </a: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63666A"/>
                </a:solidFill>
                <a:effectLst/>
                <a:uLnTx/>
                <a:uFillTx/>
                <a:latin typeface="Calibri" panose="020F0502020204030204"/>
                <a:ea typeface="+mn-ea"/>
                <a:cs typeface="+mn-cs"/>
              </a:rPr>
              <a:t>The FSN information is listed in the TAC-3/Billing field </a:t>
            </a:r>
            <a:r>
              <a:rPr lang="en-US" dirty="0">
                <a:latin typeface="Calibri" panose="020F0502020204030204"/>
              </a:rPr>
              <a:t>in the DoDAAD</a:t>
            </a:r>
            <a:endParaRPr kumimoji="0" lang="en-US" sz="1800" b="0" i="0" u="none" strike="noStrike" kern="1200" cap="none" spc="0" normalizeH="0" baseline="0" noProof="0" dirty="0">
              <a:ln>
                <a:noFill/>
              </a:ln>
              <a:solidFill>
                <a:srgbClr val="63666A"/>
              </a:solidFill>
              <a:effectLst/>
              <a:uLnTx/>
              <a:uFillTx/>
              <a:latin typeface="Calibri" panose="020F0502020204030204"/>
              <a:ea typeface="+mn-ea"/>
              <a:cs typeface="+mn-cs"/>
            </a:endParaRPr>
          </a:p>
          <a:p>
            <a:endParaRPr lang="en-US" sz="1800" dirty="0">
              <a:solidFill>
                <a:srgbClr val="63666A"/>
              </a:solidFill>
            </a:endParaRPr>
          </a:p>
          <a:p>
            <a:pPr marL="971550" lvl="1" indent="-285750"/>
            <a:endParaRPr lang="en-US" dirty="0"/>
          </a:p>
        </p:txBody>
      </p:sp>
      <p:sp>
        <p:nvSpPr>
          <p:cNvPr id="11" name="Rectangle 10">
            <a:extLst>
              <a:ext uri="{FF2B5EF4-FFF2-40B4-BE49-F238E27FC236}">
                <a16:creationId xmlns:a16="http://schemas.microsoft.com/office/drawing/2014/main" id="{B614A245-E846-4C0A-BE91-D8F87DEFB1F4}"/>
              </a:ext>
            </a:extLst>
          </p:cNvPr>
          <p:cNvSpPr/>
          <p:nvPr/>
        </p:nvSpPr>
        <p:spPr>
          <a:xfrm>
            <a:off x="4386051" y="4024448"/>
            <a:ext cx="5215149" cy="1999980"/>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04234425-796B-496E-B0F0-21DA17416C74}"/>
              </a:ext>
            </a:extLst>
          </p:cNvPr>
          <p:cNvSpPr/>
          <p:nvPr/>
        </p:nvSpPr>
        <p:spPr>
          <a:xfrm>
            <a:off x="8585474" y="4819232"/>
            <a:ext cx="710926" cy="275208"/>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0338465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0616D24-6CA3-4EDF-B9A5-494D21A2EDB2}"/>
              </a:ext>
            </a:extLst>
          </p:cNvPr>
          <p:cNvSpPr>
            <a:spLocks noGrp="1"/>
          </p:cNvSpPr>
          <p:nvPr>
            <p:ph type="body" sz="quarter" idx="10"/>
          </p:nvPr>
        </p:nvSpPr>
        <p:spPr/>
        <p:txBody>
          <a:bodyPr/>
          <a:lstStyle/>
          <a:p>
            <a:r>
              <a:rPr lang="en-US" dirty="0"/>
              <a:t>VCSS Admin Registration</a:t>
            </a:r>
          </a:p>
          <a:p>
            <a:endParaRPr lang="en-US" dirty="0"/>
          </a:p>
        </p:txBody>
      </p:sp>
      <p:sp>
        <p:nvSpPr>
          <p:cNvPr id="4" name="Content Placeholder 6">
            <a:extLst>
              <a:ext uri="{FF2B5EF4-FFF2-40B4-BE49-F238E27FC236}">
                <a16:creationId xmlns:a16="http://schemas.microsoft.com/office/drawing/2014/main" id="{368594B9-DC68-4C09-A7C9-DE6BFDF11E4D}"/>
              </a:ext>
            </a:extLst>
          </p:cNvPr>
          <p:cNvSpPr>
            <a:spLocks noGrp="1"/>
          </p:cNvSpPr>
          <p:nvPr>
            <p:ph sz="quarter" idx="12"/>
          </p:nvPr>
        </p:nvSpPr>
        <p:spPr>
          <a:xfrm>
            <a:off x="172812" y="1277302"/>
            <a:ext cx="4434022" cy="4383269"/>
          </a:xfrm>
        </p:spPr>
        <p:txBody>
          <a:bodyPr/>
          <a:lstStyle/>
          <a:p>
            <a:pPr marL="285750" indent="-285750">
              <a:buFont typeface="Arial" panose="020B0604020202020204" pitchFamily="34" charset="0"/>
              <a:buChar char="•"/>
            </a:pPr>
            <a:r>
              <a:rPr lang="en-US" dirty="0"/>
              <a:t>The information is moved to the Registration Request window.</a:t>
            </a:r>
          </a:p>
          <a:p>
            <a:pPr marL="285750" indent="-285750">
              <a:buFont typeface="Arial" panose="020B0604020202020204" pitchFamily="34" charset="0"/>
              <a:buChar char="•"/>
            </a:pPr>
            <a:r>
              <a:rPr lang="en-US" dirty="0"/>
              <a:t>Click Continue</a:t>
            </a:r>
          </a:p>
        </p:txBody>
      </p:sp>
      <p:pic>
        <p:nvPicPr>
          <p:cNvPr id="8" name="Picture 7">
            <a:extLst>
              <a:ext uri="{FF2B5EF4-FFF2-40B4-BE49-F238E27FC236}">
                <a16:creationId xmlns:a16="http://schemas.microsoft.com/office/drawing/2014/main" id="{65CB6F14-08AD-409A-8927-1184FFE89661}"/>
              </a:ext>
            </a:extLst>
          </p:cNvPr>
          <p:cNvPicPr>
            <a:picLocks noChangeAspect="1"/>
          </p:cNvPicPr>
          <p:nvPr/>
        </p:nvPicPr>
        <p:blipFill>
          <a:blip r:embed="rId2"/>
          <a:stretch>
            <a:fillRect/>
          </a:stretch>
        </p:blipFill>
        <p:spPr>
          <a:xfrm>
            <a:off x="5018899" y="1317171"/>
            <a:ext cx="6677025" cy="4343400"/>
          </a:xfrm>
          <a:prstGeom prst="rect">
            <a:avLst/>
          </a:prstGeom>
        </p:spPr>
      </p:pic>
    </p:spTree>
    <p:extLst>
      <p:ext uri="{BB962C8B-B14F-4D97-AF65-F5344CB8AC3E}">
        <p14:creationId xmlns:p14="http://schemas.microsoft.com/office/powerpoint/2010/main" val="34489995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0616D24-6CA3-4EDF-B9A5-494D21A2EDB2}"/>
              </a:ext>
            </a:extLst>
          </p:cNvPr>
          <p:cNvSpPr>
            <a:spLocks noGrp="1"/>
          </p:cNvSpPr>
          <p:nvPr>
            <p:ph type="body" sz="quarter" idx="10"/>
          </p:nvPr>
        </p:nvSpPr>
        <p:spPr/>
        <p:txBody>
          <a:bodyPr/>
          <a:lstStyle/>
          <a:p>
            <a:r>
              <a:rPr lang="en-US" dirty="0"/>
              <a:t>VCSS Admin Registration</a:t>
            </a:r>
          </a:p>
          <a:p>
            <a:endParaRPr lang="en-US" dirty="0"/>
          </a:p>
        </p:txBody>
      </p:sp>
      <p:sp>
        <p:nvSpPr>
          <p:cNvPr id="5" name="Content Placeholder 6">
            <a:extLst>
              <a:ext uri="{FF2B5EF4-FFF2-40B4-BE49-F238E27FC236}">
                <a16:creationId xmlns:a16="http://schemas.microsoft.com/office/drawing/2014/main" id="{7CE88776-D2BB-4D08-A4EC-5C236F797788}"/>
              </a:ext>
            </a:extLst>
          </p:cNvPr>
          <p:cNvSpPr>
            <a:spLocks noGrp="1"/>
          </p:cNvSpPr>
          <p:nvPr>
            <p:ph sz="quarter" idx="12"/>
          </p:nvPr>
        </p:nvSpPr>
        <p:spPr>
          <a:xfrm>
            <a:off x="172812" y="1277302"/>
            <a:ext cx="3449954" cy="4383269"/>
          </a:xfrm>
        </p:spPr>
        <p:txBody>
          <a:bodyPr/>
          <a:lstStyle/>
          <a:p>
            <a:pPr marL="285750" indent="-285750">
              <a:buFont typeface="Arial" panose="020B0604020202020204" pitchFamily="34" charset="0"/>
              <a:buChar char="•"/>
            </a:pPr>
            <a:r>
              <a:rPr lang="en-US" dirty="0"/>
              <a:t>Complete the user request information.  </a:t>
            </a:r>
          </a:p>
          <a:p>
            <a:pPr marL="285750" indent="-285750">
              <a:buFont typeface="Arial" panose="020B0604020202020204" pitchFamily="34" charset="0"/>
              <a:buChar char="•"/>
            </a:pPr>
            <a:r>
              <a:rPr lang="en-US" dirty="0"/>
              <a:t>Complete all the User Information Fields.  Note, only one phone number is required, and FAX is optional.</a:t>
            </a:r>
          </a:p>
          <a:p>
            <a:pPr marL="285750" indent="-285750">
              <a:buFont typeface="Arial" panose="020B0604020202020204" pitchFamily="34" charset="0"/>
              <a:buChar char="•"/>
            </a:pPr>
            <a:r>
              <a:rPr lang="en-US" dirty="0"/>
              <a:t>Click Continue</a:t>
            </a:r>
          </a:p>
        </p:txBody>
      </p:sp>
      <p:pic>
        <p:nvPicPr>
          <p:cNvPr id="12" name="Picture 11">
            <a:extLst>
              <a:ext uri="{FF2B5EF4-FFF2-40B4-BE49-F238E27FC236}">
                <a16:creationId xmlns:a16="http://schemas.microsoft.com/office/drawing/2014/main" id="{334A3DBF-0E6E-4522-B82D-447EC651493A}"/>
              </a:ext>
            </a:extLst>
          </p:cNvPr>
          <p:cNvPicPr>
            <a:picLocks noChangeAspect="1"/>
          </p:cNvPicPr>
          <p:nvPr/>
        </p:nvPicPr>
        <p:blipFill>
          <a:blip r:embed="rId2"/>
          <a:stretch>
            <a:fillRect/>
          </a:stretch>
        </p:blipFill>
        <p:spPr>
          <a:xfrm>
            <a:off x="3961038" y="1343025"/>
            <a:ext cx="8058150" cy="4171950"/>
          </a:xfrm>
          <a:prstGeom prst="rect">
            <a:avLst/>
          </a:prstGeom>
        </p:spPr>
      </p:pic>
    </p:spTree>
    <p:extLst>
      <p:ext uri="{BB962C8B-B14F-4D97-AF65-F5344CB8AC3E}">
        <p14:creationId xmlns:p14="http://schemas.microsoft.com/office/powerpoint/2010/main" val="7975704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0616D24-6CA3-4EDF-B9A5-494D21A2EDB2}"/>
              </a:ext>
            </a:extLst>
          </p:cNvPr>
          <p:cNvSpPr>
            <a:spLocks noGrp="1"/>
          </p:cNvSpPr>
          <p:nvPr>
            <p:ph type="body" sz="quarter" idx="10"/>
          </p:nvPr>
        </p:nvSpPr>
        <p:spPr>
          <a:xfrm>
            <a:off x="533400" y="353512"/>
            <a:ext cx="5470321" cy="560887"/>
          </a:xfrm>
        </p:spPr>
        <p:txBody>
          <a:bodyPr/>
          <a:lstStyle/>
          <a:p>
            <a:r>
              <a:rPr lang="en-US" dirty="0"/>
              <a:t>VCSS Admin Registration</a:t>
            </a:r>
          </a:p>
          <a:p>
            <a:endParaRPr lang="en-US" dirty="0"/>
          </a:p>
        </p:txBody>
      </p:sp>
      <p:sp>
        <p:nvSpPr>
          <p:cNvPr id="6" name="Content Placeholder 6">
            <a:extLst>
              <a:ext uri="{FF2B5EF4-FFF2-40B4-BE49-F238E27FC236}">
                <a16:creationId xmlns:a16="http://schemas.microsoft.com/office/drawing/2014/main" id="{964386D0-A69F-4D4C-89FB-A3E665BD7414}"/>
              </a:ext>
            </a:extLst>
          </p:cNvPr>
          <p:cNvSpPr>
            <a:spLocks noGrp="1"/>
          </p:cNvSpPr>
          <p:nvPr>
            <p:ph sz="quarter" idx="12"/>
          </p:nvPr>
        </p:nvSpPr>
        <p:spPr>
          <a:xfrm>
            <a:off x="172812" y="1277302"/>
            <a:ext cx="4703988" cy="4383269"/>
          </a:xfrm>
        </p:spPr>
        <p:txBody>
          <a:bodyPr/>
          <a:lstStyle/>
          <a:p>
            <a:pPr marL="285750" indent="-285750">
              <a:buFont typeface="Arial" panose="020B0604020202020204" pitchFamily="34" charset="0"/>
              <a:buChar char="•"/>
            </a:pPr>
            <a:r>
              <a:rPr lang="en-US" dirty="0"/>
              <a:t>Review the user information for accuracy</a:t>
            </a:r>
          </a:p>
          <a:p>
            <a:pPr marL="285750" indent="-285750">
              <a:buFont typeface="Arial" panose="020B0604020202020204" pitchFamily="34" charset="0"/>
              <a:buChar char="•"/>
            </a:pPr>
            <a:r>
              <a:rPr lang="en-US" dirty="0"/>
              <a:t>Check the box for “I accept this responsibility”</a:t>
            </a:r>
          </a:p>
          <a:p>
            <a:pPr marL="285750" indent="-285750">
              <a:buFont typeface="Arial" panose="020B0604020202020204" pitchFamily="34" charset="0"/>
              <a:buChar char="•"/>
            </a:pPr>
            <a:r>
              <a:rPr lang="en-US" dirty="0"/>
              <a:t>Enter the unique number sequence displayed and click submit.</a:t>
            </a:r>
          </a:p>
          <a:p>
            <a:pPr marL="285750" indent="-285750">
              <a:buFont typeface="Arial" panose="020B0604020202020204" pitchFamily="34" charset="0"/>
              <a:buChar char="•"/>
            </a:pPr>
            <a:r>
              <a:rPr lang="en-US" dirty="0"/>
              <a:t>Click Submit</a:t>
            </a:r>
          </a:p>
        </p:txBody>
      </p:sp>
      <p:pic>
        <p:nvPicPr>
          <p:cNvPr id="14" name="Picture 13">
            <a:extLst>
              <a:ext uri="{FF2B5EF4-FFF2-40B4-BE49-F238E27FC236}">
                <a16:creationId xmlns:a16="http://schemas.microsoft.com/office/drawing/2014/main" id="{F3D491DE-80C2-4F50-9F71-D8B897A45191}"/>
              </a:ext>
            </a:extLst>
          </p:cNvPr>
          <p:cNvPicPr>
            <a:picLocks noChangeAspect="1"/>
          </p:cNvPicPr>
          <p:nvPr/>
        </p:nvPicPr>
        <p:blipFill>
          <a:blip r:embed="rId2"/>
          <a:stretch>
            <a:fillRect/>
          </a:stretch>
        </p:blipFill>
        <p:spPr>
          <a:xfrm>
            <a:off x="5504666" y="261937"/>
            <a:ext cx="6638925" cy="5895975"/>
          </a:xfrm>
          <a:prstGeom prst="rect">
            <a:avLst/>
          </a:prstGeom>
        </p:spPr>
      </p:pic>
    </p:spTree>
    <p:extLst>
      <p:ext uri="{BB962C8B-B14F-4D97-AF65-F5344CB8AC3E}">
        <p14:creationId xmlns:p14="http://schemas.microsoft.com/office/powerpoint/2010/main" val="26238984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0616D24-6CA3-4EDF-B9A5-494D21A2EDB2}"/>
              </a:ext>
            </a:extLst>
          </p:cNvPr>
          <p:cNvSpPr>
            <a:spLocks noGrp="1"/>
          </p:cNvSpPr>
          <p:nvPr>
            <p:ph type="body" sz="quarter" idx="10"/>
          </p:nvPr>
        </p:nvSpPr>
        <p:spPr>
          <a:xfrm>
            <a:off x="533400" y="353512"/>
            <a:ext cx="5470321" cy="560887"/>
          </a:xfrm>
        </p:spPr>
        <p:txBody>
          <a:bodyPr/>
          <a:lstStyle/>
          <a:p>
            <a:r>
              <a:rPr lang="en-US" dirty="0"/>
              <a:t>VCSS Admin Registration</a:t>
            </a:r>
          </a:p>
          <a:p>
            <a:endParaRPr lang="en-US" dirty="0"/>
          </a:p>
        </p:txBody>
      </p:sp>
      <p:sp>
        <p:nvSpPr>
          <p:cNvPr id="6" name="Content Placeholder 6">
            <a:extLst>
              <a:ext uri="{FF2B5EF4-FFF2-40B4-BE49-F238E27FC236}">
                <a16:creationId xmlns:a16="http://schemas.microsoft.com/office/drawing/2014/main" id="{4367F56D-1CCF-48E6-883E-59674B33CBFF}"/>
              </a:ext>
            </a:extLst>
          </p:cNvPr>
          <p:cNvSpPr>
            <a:spLocks noGrp="1"/>
          </p:cNvSpPr>
          <p:nvPr>
            <p:ph sz="quarter" idx="12"/>
          </p:nvPr>
        </p:nvSpPr>
        <p:spPr>
          <a:xfrm>
            <a:off x="172812" y="1277302"/>
            <a:ext cx="5470320" cy="4383269"/>
          </a:xfrm>
        </p:spPr>
        <p:txBody>
          <a:bodyPr/>
          <a:lstStyle/>
          <a:p>
            <a:pPr marL="285750" indent="-285750">
              <a:buFont typeface="Arial" panose="020B0604020202020204" pitchFamily="34" charset="0"/>
              <a:buChar char="•"/>
            </a:pPr>
            <a:r>
              <a:rPr lang="en-US" dirty="0"/>
              <a:t>The Account Admin will receive a confirmation Email</a:t>
            </a:r>
          </a:p>
          <a:p>
            <a:pPr marL="285750" indent="-285750">
              <a:buFont typeface="Arial" panose="020B0604020202020204" pitchFamily="34" charset="0"/>
              <a:buChar char="•"/>
            </a:pPr>
            <a:r>
              <a:rPr lang="en-US" dirty="0"/>
              <a:t>Once approved the VCSS team will Email the Account Admin login instructions</a:t>
            </a:r>
          </a:p>
        </p:txBody>
      </p:sp>
      <p:pic>
        <p:nvPicPr>
          <p:cNvPr id="4" name="Picture 3">
            <a:extLst>
              <a:ext uri="{FF2B5EF4-FFF2-40B4-BE49-F238E27FC236}">
                <a16:creationId xmlns:a16="http://schemas.microsoft.com/office/drawing/2014/main" id="{80AE6E27-BD34-4442-8BC8-0B908B613579}"/>
              </a:ext>
            </a:extLst>
          </p:cNvPr>
          <p:cNvPicPr>
            <a:picLocks noChangeAspect="1"/>
          </p:cNvPicPr>
          <p:nvPr/>
        </p:nvPicPr>
        <p:blipFill>
          <a:blip r:embed="rId2"/>
          <a:stretch>
            <a:fillRect/>
          </a:stretch>
        </p:blipFill>
        <p:spPr>
          <a:xfrm>
            <a:off x="5932592" y="0"/>
            <a:ext cx="5981700" cy="6134100"/>
          </a:xfrm>
          <a:prstGeom prst="rect">
            <a:avLst/>
          </a:prstGeom>
        </p:spPr>
      </p:pic>
    </p:spTree>
    <p:extLst>
      <p:ext uri="{BB962C8B-B14F-4D97-AF65-F5344CB8AC3E}">
        <p14:creationId xmlns:p14="http://schemas.microsoft.com/office/powerpoint/2010/main" val="7309125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5D5D1F83-9EF7-4251-82C3-0BD813FDCB5D}"/>
              </a:ext>
            </a:extLst>
          </p:cNvPr>
          <p:cNvSpPr>
            <a:spLocks noGrp="1"/>
          </p:cNvSpPr>
          <p:nvPr>
            <p:ph type="body" sz="quarter" idx="10"/>
          </p:nvPr>
        </p:nvSpPr>
        <p:spPr>
          <a:xfrm>
            <a:off x="0" y="1877512"/>
            <a:ext cx="12192000" cy="1623334"/>
          </a:xfrm>
        </p:spPr>
        <p:txBody>
          <a:bodyPr/>
          <a:lstStyle/>
          <a:p>
            <a:pPr algn="ctr"/>
            <a:r>
              <a:rPr lang="en-US" sz="4800" dirty="0"/>
              <a:t>Vendor and customer self service (VCSS) </a:t>
            </a:r>
          </a:p>
          <a:p>
            <a:pPr algn="ctr"/>
            <a:r>
              <a:rPr lang="en-US" sz="4800" dirty="0"/>
              <a:t>user Registration</a:t>
            </a:r>
          </a:p>
        </p:txBody>
      </p:sp>
    </p:spTree>
    <p:extLst>
      <p:ext uri="{BB962C8B-B14F-4D97-AF65-F5344CB8AC3E}">
        <p14:creationId xmlns:p14="http://schemas.microsoft.com/office/powerpoint/2010/main" val="15226177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D7B592F-B170-44BD-8A7C-32E6D4D32010}"/>
              </a:ext>
            </a:extLst>
          </p:cNvPr>
          <p:cNvSpPr>
            <a:spLocks noGrp="1"/>
          </p:cNvSpPr>
          <p:nvPr>
            <p:ph type="body" sz="quarter" idx="10"/>
          </p:nvPr>
        </p:nvSpPr>
        <p:spPr>
          <a:xfrm>
            <a:off x="533398" y="222884"/>
            <a:ext cx="6618169" cy="560887"/>
          </a:xfrm>
        </p:spPr>
        <p:txBody>
          <a:bodyPr/>
          <a:lstStyle/>
          <a:p>
            <a:r>
              <a:rPr lang="en-US" dirty="0"/>
              <a:t>Background</a:t>
            </a:r>
          </a:p>
        </p:txBody>
      </p:sp>
      <p:sp>
        <p:nvSpPr>
          <p:cNvPr id="4" name="Content Placeholder 3">
            <a:extLst>
              <a:ext uri="{FF2B5EF4-FFF2-40B4-BE49-F238E27FC236}">
                <a16:creationId xmlns:a16="http://schemas.microsoft.com/office/drawing/2014/main" id="{5F9E688B-9213-4245-89A1-9A6206E9EB92}"/>
              </a:ext>
            </a:extLst>
          </p:cNvPr>
          <p:cNvSpPr>
            <a:spLocks noGrp="1"/>
          </p:cNvSpPr>
          <p:nvPr>
            <p:ph sz="quarter" idx="12"/>
          </p:nvPr>
        </p:nvSpPr>
        <p:spPr>
          <a:xfrm>
            <a:off x="533398" y="905690"/>
            <a:ext cx="8985071" cy="5148125"/>
          </a:xfrm>
        </p:spPr>
        <p:txBody>
          <a:bodyPr/>
          <a:lstStyle/>
          <a:p>
            <a:pPr marL="342900" indent="-342900">
              <a:buFont typeface="+mj-lt"/>
              <a:buAutoNum type="arabicPeriod"/>
            </a:pPr>
            <a:r>
              <a:rPr lang="en-US" dirty="0">
                <a:solidFill>
                  <a:schemeClr val="tx1"/>
                </a:solidFill>
              </a:rPr>
              <a:t>Effective 09/30/2019, GSA Security Container Manufactures will only accept orders from the GSA.   </a:t>
            </a:r>
          </a:p>
          <a:p>
            <a:pPr marL="342900" indent="-342900">
              <a:buFont typeface="+mj-lt"/>
              <a:buAutoNum type="arabicPeriod"/>
            </a:pPr>
            <a:r>
              <a:rPr lang="en-US" dirty="0">
                <a:solidFill>
                  <a:schemeClr val="tx1"/>
                </a:solidFill>
              </a:rPr>
              <a:t>DoD contractors </a:t>
            </a:r>
            <a:r>
              <a:rPr lang="en-US" b="1" u="sng" dirty="0">
                <a:solidFill>
                  <a:schemeClr val="tx1"/>
                </a:solidFill>
              </a:rPr>
              <a:t>cannot</a:t>
            </a:r>
            <a:r>
              <a:rPr lang="en-US" dirty="0">
                <a:solidFill>
                  <a:schemeClr val="tx1"/>
                </a:solidFill>
              </a:rPr>
              <a:t> order directly from the GSA portal.  A DD Form 1348-6 needs to be submitted.</a:t>
            </a:r>
          </a:p>
          <a:p>
            <a:pPr marL="342900" indent="-342900">
              <a:buFont typeface="+mj-lt"/>
              <a:buAutoNum type="arabicPeriod"/>
            </a:pPr>
            <a:r>
              <a:rPr lang="en-US" dirty="0">
                <a:solidFill>
                  <a:schemeClr val="tx1"/>
                </a:solidFill>
              </a:rPr>
              <a:t>To complete a DD Form 1348-6, the requestor must enter a valid </a:t>
            </a:r>
            <a:r>
              <a:rPr lang="en-US" b="1" dirty="0">
                <a:solidFill>
                  <a:schemeClr val="tx1"/>
                </a:solidFill>
              </a:rPr>
              <a:t>DoD Activity Address Code (DoDAAC)</a:t>
            </a:r>
            <a:r>
              <a:rPr lang="en-US" dirty="0">
                <a:solidFill>
                  <a:schemeClr val="tx1"/>
                </a:solidFill>
              </a:rPr>
              <a:t>.  </a:t>
            </a:r>
          </a:p>
          <a:p>
            <a:pPr marL="342900" indent="-342900">
              <a:buFont typeface="+mj-lt"/>
              <a:buAutoNum type="arabicPeriod"/>
            </a:pPr>
            <a:r>
              <a:rPr lang="en-US" dirty="0">
                <a:solidFill>
                  <a:schemeClr val="tx1"/>
                </a:solidFill>
              </a:rPr>
              <a:t>To be obtain a DoDAAC, a Government Contracting Officer and/or DoDAAC Coordinator authorization is required.</a:t>
            </a:r>
          </a:p>
          <a:p>
            <a:pPr marL="342900" indent="-342900">
              <a:buFont typeface="+mj-lt"/>
              <a:buAutoNum type="arabicPeriod"/>
            </a:pPr>
            <a:r>
              <a:rPr lang="en-US" dirty="0">
                <a:solidFill>
                  <a:schemeClr val="tx1"/>
                </a:solidFill>
              </a:rPr>
              <a:t>DoDAAC Coordinator will submit DoDAAC request.  The DoDAAC requests requires: </a:t>
            </a:r>
          </a:p>
          <a:p>
            <a:pPr marL="1143000" lvl="1" indent="-457200">
              <a:buFont typeface="+mj-lt"/>
              <a:buAutoNum type="alphaLcParenR"/>
            </a:pPr>
            <a:r>
              <a:rPr lang="en-US" sz="1800" dirty="0"/>
              <a:t>A</a:t>
            </a:r>
            <a:r>
              <a:rPr lang="en-US" sz="1800" dirty="0">
                <a:solidFill>
                  <a:schemeClr val="tx1"/>
                </a:solidFill>
              </a:rPr>
              <a:t> classified contract with an active task order</a:t>
            </a:r>
          </a:p>
          <a:p>
            <a:pPr marL="1143000" lvl="1" indent="-457200">
              <a:buFont typeface="+mj-lt"/>
              <a:buAutoNum type="alphaLcParenR"/>
            </a:pPr>
            <a:r>
              <a:rPr lang="en-US" sz="1800" dirty="0">
                <a:solidFill>
                  <a:schemeClr val="tx1"/>
                </a:solidFill>
              </a:rPr>
              <a:t>DD Form 254/Classified Storage Approved</a:t>
            </a:r>
          </a:p>
          <a:p>
            <a:pPr marL="342900" lvl="0" indent="-342900">
              <a:buFont typeface="+mj-lt"/>
              <a:buAutoNum type="arabicPeriod"/>
            </a:pPr>
            <a:r>
              <a:rPr lang="en-US" dirty="0">
                <a:solidFill>
                  <a:prstClr val="black"/>
                </a:solidFill>
              </a:rPr>
              <a:t>If DoD contractor is paying for the security containers, a </a:t>
            </a:r>
            <a:r>
              <a:rPr lang="en-US" b="1" dirty="0">
                <a:solidFill>
                  <a:prstClr val="black"/>
                </a:solidFill>
              </a:rPr>
              <a:t>Fiscal Station Number (FSN) </a:t>
            </a:r>
            <a:r>
              <a:rPr lang="en-US" dirty="0">
                <a:solidFill>
                  <a:prstClr val="black"/>
                </a:solidFill>
              </a:rPr>
              <a:t>is required.  </a:t>
            </a:r>
          </a:p>
          <a:p>
            <a:pPr marL="1143000" lvl="1" indent="-457200">
              <a:buFont typeface="+mj-lt"/>
              <a:buAutoNum type="alphaLcParenR"/>
            </a:pPr>
            <a:r>
              <a:rPr lang="en-US" sz="1800" dirty="0">
                <a:solidFill>
                  <a:prstClr val="black"/>
                </a:solidFill>
              </a:rPr>
              <a:t>The DoDAAC Coordinator will submit request.  </a:t>
            </a:r>
          </a:p>
          <a:p>
            <a:pPr marL="1143000" lvl="1" indent="-457200">
              <a:buFont typeface="+mj-lt"/>
              <a:buAutoNum type="alphaLcParenR"/>
            </a:pPr>
            <a:r>
              <a:rPr lang="en-US" sz="1800" dirty="0">
                <a:solidFill>
                  <a:prstClr val="black"/>
                </a:solidFill>
              </a:rPr>
              <a:t>The FSN Request requires the physical mailing address and invoice POC.  </a:t>
            </a:r>
            <a:endParaRPr lang="en-US" sz="1800" dirty="0">
              <a:solidFill>
                <a:schemeClr val="tx1"/>
              </a:solidFill>
            </a:endParaRPr>
          </a:p>
          <a:p>
            <a:pPr marL="342900" lvl="0" indent="-342900">
              <a:buFont typeface="+mj-lt"/>
              <a:buAutoNum type="arabicPeriod"/>
            </a:pPr>
            <a:endParaRPr lang="en-US" sz="1600" dirty="0">
              <a:solidFill>
                <a:prstClr val="black"/>
              </a:solidFill>
            </a:endParaRPr>
          </a:p>
        </p:txBody>
      </p:sp>
      <p:pic>
        <p:nvPicPr>
          <p:cNvPr id="5" name="Picture 4">
            <a:extLst>
              <a:ext uri="{FF2B5EF4-FFF2-40B4-BE49-F238E27FC236}">
                <a16:creationId xmlns:a16="http://schemas.microsoft.com/office/drawing/2014/main" id="{E1F3B527-3E08-46E7-B4A1-9EE0DCA1F016}"/>
              </a:ext>
            </a:extLst>
          </p:cNvPr>
          <p:cNvPicPr>
            <a:picLocks noChangeAspect="1"/>
          </p:cNvPicPr>
          <p:nvPr/>
        </p:nvPicPr>
        <p:blipFill>
          <a:blip r:embed="rId2"/>
          <a:stretch>
            <a:fillRect/>
          </a:stretch>
        </p:blipFill>
        <p:spPr>
          <a:xfrm>
            <a:off x="11106693" y="4746170"/>
            <a:ext cx="931818" cy="1307645"/>
          </a:xfrm>
          <a:prstGeom prst="rect">
            <a:avLst/>
          </a:prstGeom>
        </p:spPr>
      </p:pic>
      <p:pic>
        <p:nvPicPr>
          <p:cNvPr id="6" name="Picture 5">
            <a:extLst>
              <a:ext uri="{FF2B5EF4-FFF2-40B4-BE49-F238E27FC236}">
                <a16:creationId xmlns:a16="http://schemas.microsoft.com/office/drawing/2014/main" id="{A405C704-A1AD-45B8-8693-246DC11CCDE8}"/>
              </a:ext>
            </a:extLst>
          </p:cNvPr>
          <p:cNvPicPr>
            <a:picLocks noChangeAspect="1"/>
          </p:cNvPicPr>
          <p:nvPr/>
        </p:nvPicPr>
        <p:blipFill>
          <a:blip r:embed="rId3"/>
          <a:stretch>
            <a:fillRect/>
          </a:stretch>
        </p:blipFill>
        <p:spPr>
          <a:xfrm>
            <a:off x="9925593" y="3148690"/>
            <a:ext cx="1181100" cy="2905125"/>
          </a:xfrm>
          <a:prstGeom prst="rect">
            <a:avLst/>
          </a:prstGeom>
        </p:spPr>
      </p:pic>
    </p:spTree>
    <p:extLst>
      <p:ext uri="{BB962C8B-B14F-4D97-AF65-F5344CB8AC3E}">
        <p14:creationId xmlns:p14="http://schemas.microsoft.com/office/powerpoint/2010/main" val="149512960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0616D24-6CA3-4EDF-B9A5-494D21A2EDB2}"/>
              </a:ext>
            </a:extLst>
          </p:cNvPr>
          <p:cNvSpPr>
            <a:spLocks noGrp="1"/>
          </p:cNvSpPr>
          <p:nvPr>
            <p:ph type="body" sz="quarter" idx="10"/>
          </p:nvPr>
        </p:nvSpPr>
        <p:spPr/>
        <p:txBody>
          <a:bodyPr/>
          <a:lstStyle/>
          <a:p>
            <a:r>
              <a:rPr lang="en-US" dirty="0"/>
              <a:t>VCSS User Registration</a:t>
            </a:r>
          </a:p>
          <a:p>
            <a:endParaRPr lang="en-US" dirty="0"/>
          </a:p>
        </p:txBody>
      </p:sp>
      <p:sp>
        <p:nvSpPr>
          <p:cNvPr id="7" name="Content Placeholder 6">
            <a:extLst>
              <a:ext uri="{FF2B5EF4-FFF2-40B4-BE49-F238E27FC236}">
                <a16:creationId xmlns:a16="http://schemas.microsoft.com/office/drawing/2014/main" id="{AC0E3B09-B560-4A56-A47F-F7C9C192BAB7}"/>
              </a:ext>
            </a:extLst>
          </p:cNvPr>
          <p:cNvSpPr>
            <a:spLocks noGrp="1"/>
          </p:cNvSpPr>
          <p:nvPr>
            <p:ph sz="quarter" idx="12"/>
          </p:nvPr>
        </p:nvSpPr>
        <p:spPr>
          <a:xfrm>
            <a:off x="533400" y="1029810"/>
            <a:ext cx="8530702" cy="781234"/>
          </a:xfrm>
        </p:spPr>
        <p:txBody>
          <a:bodyPr/>
          <a:lstStyle/>
          <a:p>
            <a:pPr marL="285750" indent="-285750">
              <a:buFont typeface="Arial" panose="020B0604020202020204" pitchFamily="34" charset="0"/>
              <a:buChar char="•"/>
            </a:pPr>
            <a:r>
              <a:rPr lang="en-US" dirty="0">
                <a:hlinkClick r:id="rId2"/>
              </a:rPr>
              <a:t>https://vcss.ocfo.gsa.gov/Default.aspx</a:t>
            </a:r>
            <a:r>
              <a:rPr lang="en-US" dirty="0"/>
              <a:t> </a:t>
            </a:r>
          </a:p>
          <a:p>
            <a:pPr marL="285750" indent="-285750">
              <a:buFont typeface="Arial" panose="020B0604020202020204" pitchFamily="34" charset="0"/>
              <a:buChar char="•"/>
            </a:pPr>
            <a:r>
              <a:rPr lang="en-US" dirty="0"/>
              <a:t>Select Registration and Access request</a:t>
            </a:r>
          </a:p>
        </p:txBody>
      </p:sp>
      <p:pic>
        <p:nvPicPr>
          <p:cNvPr id="9" name="Picture 8">
            <a:extLst>
              <a:ext uri="{FF2B5EF4-FFF2-40B4-BE49-F238E27FC236}">
                <a16:creationId xmlns:a16="http://schemas.microsoft.com/office/drawing/2014/main" id="{A358F0A0-8267-42C5-88B2-7EDB6D75CE47}"/>
              </a:ext>
            </a:extLst>
          </p:cNvPr>
          <p:cNvPicPr>
            <a:picLocks noChangeAspect="1"/>
          </p:cNvPicPr>
          <p:nvPr/>
        </p:nvPicPr>
        <p:blipFill>
          <a:blip r:embed="rId3"/>
          <a:stretch>
            <a:fillRect/>
          </a:stretch>
        </p:blipFill>
        <p:spPr>
          <a:xfrm>
            <a:off x="2272683" y="1811043"/>
            <a:ext cx="7581531" cy="4279039"/>
          </a:xfrm>
          <a:prstGeom prst="rect">
            <a:avLst/>
          </a:prstGeom>
        </p:spPr>
      </p:pic>
      <p:sp>
        <p:nvSpPr>
          <p:cNvPr id="10" name="Rectangle 9">
            <a:extLst>
              <a:ext uri="{FF2B5EF4-FFF2-40B4-BE49-F238E27FC236}">
                <a16:creationId xmlns:a16="http://schemas.microsoft.com/office/drawing/2014/main" id="{7858BF18-DE06-4AD6-AE44-351BF6EF9171}"/>
              </a:ext>
            </a:extLst>
          </p:cNvPr>
          <p:cNvSpPr/>
          <p:nvPr/>
        </p:nvSpPr>
        <p:spPr>
          <a:xfrm>
            <a:off x="4953740" y="4350058"/>
            <a:ext cx="2068497" cy="275208"/>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74385497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0616D24-6CA3-4EDF-B9A5-494D21A2EDB2}"/>
              </a:ext>
            </a:extLst>
          </p:cNvPr>
          <p:cNvSpPr>
            <a:spLocks noGrp="1"/>
          </p:cNvSpPr>
          <p:nvPr>
            <p:ph type="body" sz="quarter" idx="10"/>
          </p:nvPr>
        </p:nvSpPr>
        <p:spPr/>
        <p:txBody>
          <a:bodyPr/>
          <a:lstStyle/>
          <a:p>
            <a:r>
              <a:rPr lang="en-US" dirty="0"/>
              <a:t>VCSS ADMIN Registration</a:t>
            </a:r>
          </a:p>
          <a:p>
            <a:endParaRPr lang="en-US" dirty="0"/>
          </a:p>
        </p:txBody>
      </p:sp>
      <p:sp>
        <p:nvSpPr>
          <p:cNvPr id="7" name="Content Placeholder 6">
            <a:extLst>
              <a:ext uri="{FF2B5EF4-FFF2-40B4-BE49-F238E27FC236}">
                <a16:creationId xmlns:a16="http://schemas.microsoft.com/office/drawing/2014/main" id="{AC0E3B09-B560-4A56-A47F-F7C9C192BAB7}"/>
              </a:ext>
            </a:extLst>
          </p:cNvPr>
          <p:cNvSpPr>
            <a:spLocks noGrp="1"/>
          </p:cNvSpPr>
          <p:nvPr>
            <p:ph sz="quarter" idx="12"/>
          </p:nvPr>
        </p:nvSpPr>
        <p:spPr>
          <a:xfrm>
            <a:off x="357051" y="1029810"/>
            <a:ext cx="4300674" cy="4456590"/>
          </a:xfrm>
        </p:spPr>
        <p:txBody>
          <a:bodyPr/>
          <a:lstStyle/>
          <a:p>
            <a:pPr marL="285750" indent="-285750">
              <a:buFont typeface="Arial" panose="020B0604020202020204" pitchFamily="34" charset="0"/>
              <a:buChar char="•"/>
            </a:pPr>
            <a:r>
              <a:rPr lang="en-US" dirty="0"/>
              <a:t>Select Customer Registrations and Access Requests</a:t>
            </a:r>
          </a:p>
        </p:txBody>
      </p:sp>
      <p:pic>
        <p:nvPicPr>
          <p:cNvPr id="4" name="Picture 3">
            <a:extLst>
              <a:ext uri="{FF2B5EF4-FFF2-40B4-BE49-F238E27FC236}">
                <a16:creationId xmlns:a16="http://schemas.microsoft.com/office/drawing/2014/main" id="{39BAA37B-A984-4411-A8B6-C6A08A3D79B2}"/>
              </a:ext>
            </a:extLst>
          </p:cNvPr>
          <p:cNvPicPr>
            <a:picLocks noChangeAspect="1"/>
          </p:cNvPicPr>
          <p:nvPr/>
        </p:nvPicPr>
        <p:blipFill>
          <a:blip r:embed="rId2"/>
          <a:stretch>
            <a:fillRect/>
          </a:stretch>
        </p:blipFill>
        <p:spPr>
          <a:xfrm>
            <a:off x="4838699" y="1133475"/>
            <a:ext cx="7439025" cy="4809644"/>
          </a:xfrm>
          <a:prstGeom prst="rect">
            <a:avLst/>
          </a:prstGeom>
        </p:spPr>
      </p:pic>
      <p:sp>
        <p:nvSpPr>
          <p:cNvPr id="10" name="Rectangle 9">
            <a:extLst>
              <a:ext uri="{FF2B5EF4-FFF2-40B4-BE49-F238E27FC236}">
                <a16:creationId xmlns:a16="http://schemas.microsoft.com/office/drawing/2014/main" id="{7858BF18-DE06-4AD6-AE44-351BF6EF9171}"/>
              </a:ext>
            </a:extLst>
          </p:cNvPr>
          <p:cNvSpPr/>
          <p:nvPr/>
        </p:nvSpPr>
        <p:spPr>
          <a:xfrm>
            <a:off x="8728809" y="3838157"/>
            <a:ext cx="3263166" cy="275208"/>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77263771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DB7FEDC-27D0-457E-8B4A-A5295EBAF343}"/>
              </a:ext>
            </a:extLst>
          </p:cNvPr>
          <p:cNvPicPr>
            <a:picLocks noChangeAspect="1"/>
          </p:cNvPicPr>
          <p:nvPr/>
        </p:nvPicPr>
        <p:blipFill>
          <a:blip r:embed="rId2"/>
          <a:stretch>
            <a:fillRect/>
          </a:stretch>
        </p:blipFill>
        <p:spPr>
          <a:xfrm>
            <a:off x="3737067" y="1057275"/>
            <a:ext cx="8378733" cy="4210050"/>
          </a:xfrm>
          <a:prstGeom prst="rect">
            <a:avLst/>
          </a:prstGeom>
        </p:spPr>
      </p:pic>
      <p:sp>
        <p:nvSpPr>
          <p:cNvPr id="2" name="Text Placeholder 1">
            <a:extLst>
              <a:ext uri="{FF2B5EF4-FFF2-40B4-BE49-F238E27FC236}">
                <a16:creationId xmlns:a16="http://schemas.microsoft.com/office/drawing/2014/main" id="{90616D24-6CA3-4EDF-B9A5-494D21A2EDB2}"/>
              </a:ext>
            </a:extLst>
          </p:cNvPr>
          <p:cNvSpPr>
            <a:spLocks noGrp="1"/>
          </p:cNvSpPr>
          <p:nvPr>
            <p:ph type="body" sz="quarter" idx="10"/>
          </p:nvPr>
        </p:nvSpPr>
        <p:spPr>
          <a:xfrm>
            <a:off x="533400" y="353512"/>
            <a:ext cx="5470321" cy="560887"/>
          </a:xfrm>
        </p:spPr>
        <p:txBody>
          <a:bodyPr/>
          <a:lstStyle/>
          <a:p>
            <a:r>
              <a:rPr lang="en-US" dirty="0"/>
              <a:t>VCSS User Registration</a:t>
            </a:r>
          </a:p>
          <a:p>
            <a:endParaRPr lang="en-US" dirty="0"/>
          </a:p>
        </p:txBody>
      </p:sp>
      <p:sp>
        <p:nvSpPr>
          <p:cNvPr id="4" name="Rectangle 3">
            <a:extLst>
              <a:ext uri="{FF2B5EF4-FFF2-40B4-BE49-F238E27FC236}">
                <a16:creationId xmlns:a16="http://schemas.microsoft.com/office/drawing/2014/main" id="{8A974867-F77A-4051-B45E-E0A313E187BC}"/>
              </a:ext>
            </a:extLst>
          </p:cNvPr>
          <p:cNvSpPr/>
          <p:nvPr/>
        </p:nvSpPr>
        <p:spPr>
          <a:xfrm>
            <a:off x="4064454" y="3749166"/>
            <a:ext cx="2606991" cy="275208"/>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Content Placeholder 6">
            <a:extLst>
              <a:ext uri="{FF2B5EF4-FFF2-40B4-BE49-F238E27FC236}">
                <a16:creationId xmlns:a16="http://schemas.microsoft.com/office/drawing/2014/main" id="{5906D70E-4DE2-43DE-B1CC-31E8B3303871}"/>
              </a:ext>
            </a:extLst>
          </p:cNvPr>
          <p:cNvSpPr>
            <a:spLocks noGrp="1"/>
          </p:cNvSpPr>
          <p:nvPr>
            <p:ph sz="quarter" idx="12"/>
          </p:nvPr>
        </p:nvSpPr>
        <p:spPr>
          <a:xfrm>
            <a:off x="172812" y="1277302"/>
            <a:ext cx="3449954" cy="4383269"/>
          </a:xfrm>
        </p:spPr>
        <p:txBody>
          <a:bodyPr/>
          <a:lstStyle/>
          <a:p>
            <a:pPr marL="285750" indent="-285750">
              <a:buFont typeface="Arial" panose="020B0604020202020204" pitchFamily="34" charset="0"/>
              <a:buChar char="•"/>
            </a:pPr>
            <a:r>
              <a:rPr lang="en-US" dirty="0"/>
              <a:t>In the Account Code Field under Access Request, enter the DoDAAC and click search</a:t>
            </a:r>
          </a:p>
          <a:p>
            <a:pPr marL="285750" indent="-285750">
              <a:buFont typeface="Arial" panose="020B0604020202020204" pitchFamily="34" charset="0"/>
              <a:buChar char="•"/>
            </a:pPr>
            <a:r>
              <a:rPr lang="en-US" dirty="0"/>
              <a:t>In the search results field, click the plus symbol to the right of the Organization and it will be added to the Access Request field</a:t>
            </a:r>
          </a:p>
          <a:p>
            <a:pPr marL="285750" indent="-285750">
              <a:buFont typeface="Arial" panose="020B0604020202020204" pitchFamily="34" charset="0"/>
              <a:buChar char="•"/>
            </a:pPr>
            <a:r>
              <a:rPr lang="en-US" dirty="0"/>
              <a:t>Click Continue</a:t>
            </a:r>
          </a:p>
        </p:txBody>
      </p:sp>
      <p:sp>
        <p:nvSpPr>
          <p:cNvPr id="9" name="Rectangle 8">
            <a:extLst>
              <a:ext uri="{FF2B5EF4-FFF2-40B4-BE49-F238E27FC236}">
                <a16:creationId xmlns:a16="http://schemas.microsoft.com/office/drawing/2014/main" id="{563A5FA3-2EC3-47BC-8515-7C0D478B1BA6}"/>
              </a:ext>
            </a:extLst>
          </p:cNvPr>
          <p:cNvSpPr/>
          <p:nvPr/>
        </p:nvSpPr>
        <p:spPr>
          <a:xfrm>
            <a:off x="9047661" y="4448029"/>
            <a:ext cx="354600" cy="275208"/>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AF3696C7-9B5C-40D9-99CD-63DB691EEEA0}"/>
              </a:ext>
            </a:extLst>
          </p:cNvPr>
          <p:cNvSpPr/>
          <p:nvPr/>
        </p:nvSpPr>
        <p:spPr>
          <a:xfrm>
            <a:off x="10403749" y="4624747"/>
            <a:ext cx="742678" cy="275208"/>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4058141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0616D24-6CA3-4EDF-B9A5-494D21A2EDB2}"/>
              </a:ext>
            </a:extLst>
          </p:cNvPr>
          <p:cNvSpPr>
            <a:spLocks noGrp="1"/>
          </p:cNvSpPr>
          <p:nvPr>
            <p:ph type="body" sz="quarter" idx="10"/>
          </p:nvPr>
        </p:nvSpPr>
        <p:spPr>
          <a:xfrm>
            <a:off x="533400" y="353512"/>
            <a:ext cx="5470321" cy="560887"/>
          </a:xfrm>
        </p:spPr>
        <p:txBody>
          <a:bodyPr/>
          <a:lstStyle/>
          <a:p>
            <a:r>
              <a:rPr lang="en-US" dirty="0"/>
              <a:t>VCSS User Registration</a:t>
            </a:r>
          </a:p>
          <a:p>
            <a:endParaRPr lang="en-US" dirty="0"/>
          </a:p>
        </p:txBody>
      </p:sp>
      <p:sp>
        <p:nvSpPr>
          <p:cNvPr id="5" name="Content Placeholder 6">
            <a:extLst>
              <a:ext uri="{FF2B5EF4-FFF2-40B4-BE49-F238E27FC236}">
                <a16:creationId xmlns:a16="http://schemas.microsoft.com/office/drawing/2014/main" id="{E71F7B3B-606B-440A-8D97-77D7DAC67AE1}"/>
              </a:ext>
            </a:extLst>
          </p:cNvPr>
          <p:cNvSpPr>
            <a:spLocks noGrp="1"/>
          </p:cNvSpPr>
          <p:nvPr>
            <p:ph sz="quarter" idx="12"/>
          </p:nvPr>
        </p:nvSpPr>
        <p:spPr>
          <a:xfrm>
            <a:off x="172811" y="1277302"/>
            <a:ext cx="3711211" cy="4383269"/>
          </a:xfrm>
        </p:spPr>
        <p:txBody>
          <a:bodyPr/>
          <a:lstStyle/>
          <a:p>
            <a:pPr marL="285750" indent="-285750">
              <a:buFont typeface="Arial" panose="020B0604020202020204" pitchFamily="34" charset="0"/>
              <a:buChar char="•"/>
            </a:pPr>
            <a:r>
              <a:rPr lang="en-US" dirty="0"/>
              <a:t>The VCSS Admin info will be displayed for the selected DoDAAC</a:t>
            </a:r>
          </a:p>
          <a:p>
            <a:pPr marL="285750" indent="-285750">
              <a:buFont typeface="Arial" panose="020B0604020202020204" pitchFamily="34" charset="0"/>
              <a:buChar char="•"/>
            </a:pPr>
            <a:r>
              <a:rPr lang="en-US" dirty="0"/>
              <a:t>Complete all the User Information Fields.  Note, only one phone number is required, and FAX is optional.</a:t>
            </a:r>
          </a:p>
          <a:p>
            <a:pPr marL="285750" indent="-285750">
              <a:buFont typeface="Arial" panose="020B0604020202020204" pitchFamily="34" charset="0"/>
              <a:buChar char="•"/>
            </a:pPr>
            <a:r>
              <a:rPr lang="en-US" dirty="0"/>
              <a:t>Click Continue</a:t>
            </a:r>
          </a:p>
        </p:txBody>
      </p:sp>
      <p:pic>
        <p:nvPicPr>
          <p:cNvPr id="12" name="Picture 11">
            <a:extLst>
              <a:ext uri="{FF2B5EF4-FFF2-40B4-BE49-F238E27FC236}">
                <a16:creationId xmlns:a16="http://schemas.microsoft.com/office/drawing/2014/main" id="{BAE64AE5-57B7-4F8C-BE2A-E0EBB28F1EBC}"/>
              </a:ext>
            </a:extLst>
          </p:cNvPr>
          <p:cNvPicPr>
            <a:picLocks noChangeAspect="1"/>
          </p:cNvPicPr>
          <p:nvPr/>
        </p:nvPicPr>
        <p:blipFill>
          <a:blip r:embed="rId2"/>
          <a:stretch>
            <a:fillRect/>
          </a:stretch>
        </p:blipFill>
        <p:spPr>
          <a:xfrm>
            <a:off x="4210050" y="1277302"/>
            <a:ext cx="7981950" cy="4505325"/>
          </a:xfrm>
          <a:prstGeom prst="rect">
            <a:avLst/>
          </a:prstGeom>
        </p:spPr>
      </p:pic>
    </p:spTree>
    <p:extLst>
      <p:ext uri="{BB962C8B-B14F-4D97-AF65-F5344CB8AC3E}">
        <p14:creationId xmlns:p14="http://schemas.microsoft.com/office/powerpoint/2010/main" val="179838261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0616D24-6CA3-4EDF-B9A5-494D21A2EDB2}"/>
              </a:ext>
            </a:extLst>
          </p:cNvPr>
          <p:cNvSpPr>
            <a:spLocks noGrp="1"/>
          </p:cNvSpPr>
          <p:nvPr>
            <p:ph type="body" sz="quarter" idx="10"/>
          </p:nvPr>
        </p:nvSpPr>
        <p:spPr>
          <a:xfrm>
            <a:off x="533400" y="353512"/>
            <a:ext cx="5470321" cy="560887"/>
          </a:xfrm>
        </p:spPr>
        <p:txBody>
          <a:bodyPr/>
          <a:lstStyle/>
          <a:p>
            <a:r>
              <a:rPr lang="en-US" dirty="0"/>
              <a:t>VCSS User Registration</a:t>
            </a:r>
          </a:p>
          <a:p>
            <a:endParaRPr lang="en-US" dirty="0"/>
          </a:p>
        </p:txBody>
      </p:sp>
      <p:sp>
        <p:nvSpPr>
          <p:cNvPr id="4" name="Content Placeholder 6">
            <a:extLst>
              <a:ext uri="{FF2B5EF4-FFF2-40B4-BE49-F238E27FC236}">
                <a16:creationId xmlns:a16="http://schemas.microsoft.com/office/drawing/2014/main" id="{7E6E80CD-EE5A-4C9D-ADDB-7120087B7578}"/>
              </a:ext>
            </a:extLst>
          </p:cNvPr>
          <p:cNvSpPr>
            <a:spLocks noGrp="1"/>
          </p:cNvSpPr>
          <p:nvPr>
            <p:ph sz="quarter" idx="12"/>
          </p:nvPr>
        </p:nvSpPr>
        <p:spPr>
          <a:xfrm>
            <a:off x="294731" y="1103131"/>
            <a:ext cx="4042138" cy="4383269"/>
          </a:xfrm>
        </p:spPr>
        <p:txBody>
          <a:bodyPr/>
          <a:lstStyle/>
          <a:p>
            <a:pPr marL="285750" indent="-285750">
              <a:buFont typeface="Arial" panose="020B0604020202020204" pitchFamily="34" charset="0"/>
              <a:buChar char="•"/>
            </a:pPr>
            <a:r>
              <a:rPr lang="en-US" dirty="0"/>
              <a:t>Review the user information for accuracy</a:t>
            </a:r>
          </a:p>
          <a:p>
            <a:pPr marL="285750" indent="-285750">
              <a:buFont typeface="Arial" panose="020B0604020202020204" pitchFamily="34" charset="0"/>
              <a:buChar char="•"/>
            </a:pPr>
            <a:r>
              <a:rPr lang="en-US" dirty="0"/>
              <a:t>Check the box for “I accept this responsibility”</a:t>
            </a:r>
          </a:p>
          <a:p>
            <a:pPr marL="285750" indent="-285750">
              <a:buFont typeface="Arial" panose="020B0604020202020204" pitchFamily="34" charset="0"/>
              <a:buChar char="•"/>
            </a:pPr>
            <a:r>
              <a:rPr lang="en-US" dirty="0"/>
              <a:t>Enter the unique number sequence displayed and click submit.</a:t>
            </a:r>
          </a:p>
          <a:p>
            <a:pPr marL="285750" indent="-285750">
              <a:buFont typeface="Arial" panose="020B0604020202020204" pitchFamily="34" charset="0"/>
              <a:buChar char="•"/>
            </a:pPr>
            <a:r>
              <a:rPr lang="en-US" dirty="0"/>
              <a:t>Click Submit</a:t>
            </a:r>
          </a:p>
        </p:txBody>
      </p:sp>
      <p:pic>
        <p:nvPicPr>
          <p:cNvPr id="7" name="Picture 6">
            <a:extLst>
              <a:ext uri="{FF2B5EF4-FFF2-40B4-BE49-F238E27FC236}">
                <a16:creationId xmlns:a16="http://schemas.microsoft.com/office/drawing/2014/main" id="{C876D41A-B8C1-47C9-AE64-538EF41AA31C}"/>
              </a:ext>
            </a:extLst>
          </p:cNvPr>
          <p:cNvPicPr>
            <a:picLocks noChangeAspect="1"/>
          </p:cNvPicPr>
          <p:nvPr/>
        </p:nvPicPr>
        <p:blipFill>
          <a:blip r:embed="rId2"/>
          <a:stretch>
            <a:fillRect/>
          </a:stretch>
        </p:blipFill>
        <p:spPr>
          <a:xfrm>
            <a:off x="4585642" y="914399"/>
            <a:ext cx="7105650" cy="5124450"/>
          </a:xfrm>
          <a:prstGeom prst="rect">
            <a:avLst/>
          </a:prstGeom>
        </p:spPr>
      </p:pic>
    </p:spTree>
    <p:extLst>
      <p:ext uri="{BB962C8B-B14F-4D97-AF65-F5344CB8AC3E}">
        <p14:creationId xmlns:p14="http://schemas.microsoft.com/office/powerpoint/2010/main" val="103075827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0616D24-6CA3-4EDF-B9A5-494D21A2EDB2}"/>
              </a:ext>
            </a:extLst>
          </p:cNvPr>
          <p:cNvSpPr>
            <a:spLocks noGrp="1"/>
          </p:cNvSpPr>
          <p:nvPr>
            <p:ph type="body" sz="quarter" idx="10"/>
          </p:nvPr>
        </p:nvSpPr>
        <p:spPr>
          <a:xfrm>
            <a:off x="533400" y="353512"/>
            <a:ext cx="5470321" cy="560887"/>
          </a:xfrm>
        </p:spPr>
        <p:txBody>
          <a:bodyPr/>
          <a:lstStyle/>
          <a:p>
            <a:r>
              <a:rPr lang="en-US" dirty="0"/>
              <a:t>VCSS User Registration</a:t>
            </a:r>
          </a:p>
          <a:p>
            <a:endParaRPr lang="en-US" dirty="0"/>
          </a:p>
        </p:txBody>
      </p:sp>
      <p:sp>
        <p:nvSpPr>
          <p:cNvPr id="6" name="Content Placeholder 6">
            <a:extLst>
              <a:ext uri="{FF2B5EF4-FFF2-40B4-BE49-F238E27FC236}">
                <a16:creationId xmlns:a16="http://schemas.microsoft.com/office/drawing/2014/main" id="{66F9A37E-E4B0-4CBA-810E-EE9C8192CE86}"/>
              </a:ext>
            </a:extLst>
          </p:cNvPr>
          <p:cNvSpPr>
            <a:spLocks noGrp="1"/>
          </p:cNvSpPr>
          <p:nvPr>
            <p:ph sz="quarter" idx="12"/>
          </p:nvPr>
        </p:nvSpPr>
        <p:spPr>
          <a:xfrm>
            <a:off x="294731" y="1103131"/>
            <a:ext cx="3467372" cy="4383269"/>
          </a:xfrm>
        </p:spPr>
        <p:txBody>
          <a:bodyPr/>
          <a:lstStyle/>
          <a:p>
            <a:pPr marL="285750" indent="-285750">
              <a:buFont typeface="Arial" panose="020B0604020202020204" pitchFamily="34" charset="0"/>
              <a:buChar char="•"/>
            </a:pPr>
            <a:r>
              <a:rPr lang="en-US" dirty="0"/>
              <a:t>Account Admin will receive an automated Email for VCSS.</a:t>
            </a:r>
          </a:p>
          <a:p>
            <a:pPr marL="285750" indent="-285750">
              <a:buFont typeface="Arial" panose="020B0604020202020204" pitchFamily="34" charset="0"/>
              <a:buChar char="•"/>
            </a:pPr>
            <a:r>
              <a:rPr lang="en-US" dirty="0"/>
              <a:t>The Account Admin needs to forward the Email back to VCSS Security approving the user request.  </a:t>
            </a:r>
          </a:p>
          <a:p>
            <a:pPr marL="285750" indent="-285750">
              <a:buFont typeface="Arial" panose="020B0604020202020204" pitchFamily="34" charset="0"/>
              <a:buChar char="•"/>
            </a:pPr>
            <a:r>
              <a:rPr lang="en-US" dirty="0"/>
              <a:t>Once the approval request has been received and processed, VCSS Security will Email the user login instructions.  </a:t>
            </a:r>
          </a:p>
        </p:txBody>
      </p:sp>
      <p:pic>
        <p:nvPicPr>
          <p:cNvPr id="4" name="Picture 3">
            <a:extLst>
              <a:ext uri="{FF2B5EF4-FFF2-40B4-BE49-F238E27FC236}">
                <a16:creationId xmlns:a16="http://schemas.microsoft.com/office/drawing/2014/main" id="{23AE684D-5D59-4DB5-B3FE-566E8207B37F}"/>
              </a:ext>
            </a:extLst>
          </p:cNvPr>
          <p:cNvPicPr>
            <a:picLocks noChangeAspect="1"/>
          </p:cNvPicPr>
          <p:nvPr/>
        </p:nvPicPr>
        <p:blipFill>
          <a:blip r:embed="rId2"/>
          <a:stretch>
            <a:fillRect/>
          </a:stretch>
        </p:blipFill>
        <p:spPr>
          <a:xfrm>
            <a:off x="3905250" y="1103131"/>
            <a:ext cx="8096250" cy="4257675"/>
          </a:xfrm>
          <a:prstGeom prst="rect">
            <a:avLst/>
          </a:prstGeom>
        </p:spPr>
      </p:pic>
    </p:spTree>
    <p:extLst>
      <p:ext uri="{BB962C8B-B14F-4D97-AF65-F5344CB8AC3E}">
        <p14:creationId xmlns:p14="http://schemas.microsoft.com/office/powerpoint/2010/main" val="347200951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5D5D1F83-9EF7-4251-82C3-0BD813FDCB5D}"/>
              </a:ext>
            </a:extLst>
          </p:cNvPr>
          <p:cNvSpPr>
            <a:spLocks noGrp="1"/>
          </p:cNvSpPr>
          <p:nvPr>
            <p:ph type="body" sz="quarter" idx="10"/>
          </p:nvPr>
        </p:nvSpPr>
        <p:spPr>
          <a:xfrm>
            <a:off x="0" y="1877512"/>
            <a:ext cx="12192000" cy="1623334"/>
          </a:xfrm>
        </p:spPr>
        <p:txBody>
          <a:bodyPr/>
          <a:lstStyle/>
          <a:p>
            <a:pPr algn="ctr"/>
            <a:r>
              <a:rPr lang="en-US" sz="4800" dirty="0"/>
              <a:t>Vendor and customer self service (VCSS) </a:t>
            </a:r>
          </a:p>
          <a:p>
            <a:pPr algn="ctr"/>
            <a:r>
              <a:rPr lang="en-US" sz="4800" dirty="0"/>
              <a:t>Invoice Download</a:t>
            </a:r>
          </a:p>
        </p:txBody>
      </p:sp>
    </p:spTree>
    <p:extLst>
      <p:ext uri="{BB962C8B-B14F-4D97-AF65-F5344CB8AC3E}">
        <p14:creationId xmlns:p14="http://schemas.microsoft.com/office/powerpoint/2010/main" val="142334997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0616D24-6CA3-4EDF-B9A5-494D21A2EDB2}"/>
              </a:ext>
            </a:extLst>
          </p:cNvPr>
          <p:cNvSpPr>
            <a:spLocks noGrp="1"/>
          </p:cNvSpPr>
          <p:nvPr>
            <p:ph type="body" sz="quarter" idx="10"/>
          </p:nvPr>
        </p:nvSpPr>
        <p:spPr/>
        <p:txBody>
          <a:bodyPr/>
          <a:lstStyle/>
          <a:p>
            <a:r>
              <a:rPr lang="en-US" dirty="0"/>
              <a:t>VCSS Invoice Download</a:t>
            </a:r>
          </a:p>
          <a:p>
            <a:endParaRPr lang="en-US" dirty="0"/>
          </a:p>
        </p:txBody>
      </p:sp>
      <p:sp>
        <p:nvSpPr>
          <p:cNvPr id="7" name="Content Placeholder 6">
            <a:extLst>
              <a:ext uri="{FF2B5EF4-FFF2-40B4-BE49-F238E27FC236}">
                <a16:creationId xmlns:a16="http://schemas.microsoft.com/office/drawing/2014/main" id="{AC0E3B09-B560-4A56-A47F-F7C9C192BAB7}"/>
              </a:ext>
            </a:extLst>
          </p:cNvPr>
          <p:cNvSpPr>
            <a:spLocks noGrp="1"/>
          </p:cNvSpPr>
          <p:nvPr>
            <p:ph sz="quarter" idx="12"/>
          </p:nvPr>
        </p:nvSpPr>
        <p:spPr>
          <a:xfrm>
            <a:off x="533400" y="1029809"/>
            <a:ext cx="7328555" cy="1769952"/>
          </a:xfrm>
        </p:spPr>
        <p:txBody>
          <a:bodyPr/>
          <a:lstStyle/>
          <a:p>
            <a:pPr marL="285750" indent="-285750">
              <a:buFont typeface="Arial" panose="020B0604020202020204" pitchFamily="34" charset="0"/>
              <a:buChar char="•"/>
            </a:pPr>
            <a:r>
              <a:rPr lang="en-US" dirty="0"/>
              <a:t>The VCSS Admin will receive an automated Email when a new invoice is posted to a DoDAAC.  </a:t>
            </a:r>
          </a:p>
          <a:p>
            <a:pPr marL="285750" indent="-285750">
              <a:buFont typeface="Arial" panose="020B0604020202020204" pitchFamily="34" charset="0"/>
              <a:buChar char="•"/>
            </a:pPr>
            <a:r>
              <a:rPr lang="en-US" dirty="0"/>
              <a:t>To obtain a copy of the invoice, someone will need to log into VCSS and download it.</a:t>
            </a:r>
          </a:p>
          <a:p>
            <a:pPr marL="285750" indent="-285750">
              <a:buFont typeface="Arial" panose="020B0604020202020204" pitchFamily="34" charset="0"/>
              <a:buChar char="•"/>
            </a:pPr>
            <a:r>
              <a:rPr lang="en-US" dirty="0"/>
              <a:t>Paper invoices are no longer mailed to the billing address.</a:t>
            </a:r>
          </a:p>
        </p:txBody>
      </p:sp>
      <p:pic>
        <p:nvPicPr>
          <p:cNvPr id="8" name="Picture 7">
            <a:extLst>
              <a:ext uri="{FF2B5EF4-FFF2-40B4-BE49-F238E27FC236}">
                <a16:creationId xmlns:a16="http://schemas.microsoft.com/office/drawing/2014/main" id="{7123658A-72B3-46CE-B836-38B45CC597C4}"/>
              </a:ext>
            </a:extLst>
          </p:cNvPr>
          <p:cNvPicPr>
            <a:picLocks noChangeAspect="1"/>
          </p:cNvPicPr>
          <p:nvPr/>
        </p:nvPicPr>
        <p:blipFill>
          <a:blip r:embed="rId2"/>
          <a:stretch>
            <a:fillRect/>
          </a:stretch>
        </p:blipFill>
        <p:spPr>
          <a:xfrm>
            <a:off x="771525" y="3017313"/>
            <a:ext cx="10648950" cy="2143125"/>
          </a:xfrm>
          <a:prstGeom prst="rect">
            <a:avLst/>
          </a:prstGeom>
        </p:spPr>
      </p:pic>
    </p:spTree>
    <p:extLst>
      <p:ext uri="{BB962C8B-B14F-4D97-AF65-F5344CB8AC3E}">
        <p14:creationId xmlns:p14="http://schemas.microsoft.com/office/powerpoint/2010/main" val="212951328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0616D24-6CA3-4EDF-B9A5-494D21A2EDB2}"/>
              </a:ext>
            </a:extLst>
          </p:cNvPr>
          <p:cNvSpPr>
            <a:spLocks noGrp="1"/>
          </p:cNvSpPr>
          <p:nvPr>
            <p:ph type="body" sz="quarter" idx="10"/>
          </p:nvPr>
        </p:nvSpPr>
        <p:spPr/>
        <p:txBody>
          <a:bodyPr/>
          <a:lstStyle/>
          <a:p>
            <a:r>
              <a:rPr lang="en-US" dirty="0"/>
              <a:t>VCSS Invoice Download</a:t>
            </a:r>
          </a:p>
          <a:p>
            <a:endParaRPr lang="en-US" dirty="0"/>
          </a:p>
        </p:txBody>
      </p:sp>
      <p:sp>
        <p:nvSpPr>
          <p:cNvPr id="7" name="Content Placeholder 6">
            <a:extLst>
              <a:ext uri="{FF2B5EF4-FFF2-40B4-BE49-F238E27FC236}">
                <a16:creationId xmlns:a16="http://schemas.microsoft.com/office/drawing/2014/main" id="{AC0E3B09-B560-4A56-A47F-F7C9C192BAB7}"/>
              </a:ext>
            </a:extLst>
          </p:cNvPr>
          <p:cNvSpPr>
            <a:spLocks noGrp="1"/>
          </p:cNvSpPr>
          <p:nvPr>
            <p:ph sz="quarter" idx="12"/>
          </p:nvPr>
        </p:nvSpPr>
        <p:spPr>
          <a:xfrm>
            <a:off x="533400" y="1029810"/>
            <a:ext cx="8530702" cy="781234"/>
          </a:xfrm>
        </p:spPr>
        <p:txBody>
          <a:bodyPr/>
          <a:lstStyle/>
          <a:p>
            <a:pPr marL="285750" indent="-285750">
              <a:buFont typeface="Arial" panose="020B0604020202020204" pitchFamily="34" charset="0"/>
              <a:buChar char="•"/>
            </a:pPr>
            <a:r>
              <a:rPr lang="en-US" dirty="0">
                <a:hlinkClick r:id="rId2"/>
              </a:rPr>
              <a:t>https://vcss.ocfo.gsa.gov/Default.aspx</a:t>
            </a:r>
            <a:r>
              <a:rPr lang="en-US" dirty="0"/>
              <a:t> </a:t>
            </a:r>
          </a:p>
          <a:p>
            <a:pPr marL="285750" indent="-285750">
              <a:buFont typeface="Arial" panose="020B0604020202020204" pitchFamily="34" charset="0"/>
              <a:buChar char="•"/>
            </a:pPr>
            <a:r>
              <a:rPr lang="en-US" dirty="0"/>
              <a:t>Select System Login</a:t>
            </a:r>
          </a:p>
        </p:txBody>
      </p:sp>
      <p:pic>
        <p:nvPicPr>
          <p:cNvPr id="9" name="Picture 8">
            <a:extLst>
              <a:ext uri="{FF2B5EF4-FFF2-40B4-BE49-F238E27FC236}">
                <a16:creationId xmlns:a16="http://schemas.microsoft.com/office/drawing/2014/main" id="{A358F0A0-8267-42C5-88B2-7EDB6D75CE47}"/>
              </a:ext>
            </a:extLst>
          </p:cNvPr>
          <p:cNvPicPr>
            <a:picLocks noChangeAspect="1"/>
          </p:cNvPicPr>
          <p:nvPr/>
        </p:nvPicPr>
        <p:blipFill>
          <a:blip r:embed="rId3"/>
          <a:stretch>
            <a:fillRect/>
          </a:stretch>
        </p:blipFill>
        <p:spPr>
          <a:xfrm>
            <a:off x="2272683" y="1811043"/>
            <a:ext cx="7581531" cy="4279039"/>
          </a:xfrm>
          <a:prstGeom prst="rect">
            <a:avLst/>
          </a:prstGeom>
        </p:spPr>
      </p:pic>
      <p:sp>
        <p:nvSpPr>
          <p:cNvPr id="10" name="Rectangle 9">
            <a:extLst>
              <a:ext uri="{FF2B5EF4-FFF2-40B4-BE49-F238E27FC236}">
                <a16:creationId xmlns:a16="http://schemas.microsoft.com/office/drawing/2014/main" id="{7858BF18-DE06-4AD6-AE44-351BF6EF9171}"/>
              </a:ext>
            </a:extLst>
          </p:cNvPr>
          <p:cNvSpPr/>
          <p:nvPr/>
        </p:nvSpPr>
        <p:spPr>
          <a:xfrm>
            <a:off x="2591540" y="4350058"/>
            <a:ext cx="2068497" cy="275208"/>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38989840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0616D24-6CA3-4EDF-B9A5-494D21A2EDB2}"/>
              </a:ext>
            </a:extLst>
          </p:cNvPr>
          <p:cNvSpPr>
            <a:spLocks noGrp="1"/>
          </p:cNvSpPr>
          <p:nvPr>
            <p:ph type="body" sz="quarter" idx="10"/>
          </p:nvPr>
        </p:nvSpPr>
        <p:spPr/>
        <p:txBody>
          <a:bodyPr/>
          <a:lstStyle/>
          <a:p>
            <a:r>
              <a:rPr lang="en-US" dirty="0"/>
              <a:t>VCSS Invoice Download</a:t>
            </a:r>
          </a:p>
          <a:p>
            <a:endParaRPr lang="en-US" dirty="0"/>
          </a:p>
        </p:txBody>
      </p:sp>
      <p:sp>
        <p:nvSpPr>
          <p:cNvPr id="7" name="Content Placeholder 6">
            <a:extLst>
              <a:ext uri="{FF2B5EF4-FFF2-40B4-BE49-F238E27FC236}">
                <a16:creationId xmlns:a16="http://schemas.microsoft.com/office/drawing/2014/main" id="{AC0E3B09-B560-4A56-A47F-F7C9C192BAB7}"/>
              </a:ext>
            </a:extLst>
          </p:cNvPr>
          <p:cNvSpPr>
            <a:spLocks noGrp="1"/>
          </p:cNvSpPr>
          <p:nvPr>
            <p:ph sz="quarter" idx="12"/>
          </p:nvPr>
        </p:nvSpPr>
        <p:spPr>
          <a:xfrm>
            <a:off x="533400" y="1029809"/>
            <a:ext cx="4286250" cy="1608615"/>
          </a:xfrm>
        </p:spPr>
        <p:txBody>
          <a:bodyPr/>
          <a:lstStyle/>
          <a:p>
            <a:pPr marL="285750" indent="-285750">
              <a:buFont typeface="Arial" panose="020B0604020202020204" pitchFamily="34" charset="0"/>
              <a:buChar char="•"/>
            </a:pPr>
            <a:r>
              <a:rPr lang="en-US" dirty="0"/>
              <a:t>Top right corner, select Guest</a:t>
            </a:r>
          </a:p>
          <a:p>
            <a:pPr marL="285750" indent="-285750">
              <a:buFont typeface="Arial" panose="020B0604020202020204" pitchFamily="34" charset="0"/>
              <a:buChar char="•"/>
            </a:pPr>
            <a:r>
              <a:rPr lang="en-US" dirty="0"/>
              <a:t>Select System Sign In</a:t>
            </a:r>
          </a:p>
          <a:p>
            <a:pPr marL="285750" indent="-285750">
              <a:buFont typeface="Arial" panose="020B0604020202020204" pitchFamily="34" charset="0"/>
              <a:buChar char="•"/>
            </a:pPr>
            <a:r>
              <a:rPr lang="en-US" dirty="0"/>
              <a:t>Enter User ID and Password and select Sign In</a:t>
            </a:r>
          </a:p>
        </p:txBody>
      </p:sp>
      <p:pic>
        <p:nvPicPr>
          <p:cNvPr id="6" name="Picture 5">
            <a:extLst>
              <a:ext uri="{FF2B5EF4-FFF2-40B4-BE49-F238E27FC236}">
                <a16:creationId xmlns:a16="http://schemas.microsoft.com/office/drawing/2014/main" id="{DAAAED53-11BE-43A8-AD7C-D7657CC85538}"/>
              </a:ext>
            </a:extLst>
          </p:cNvPr>
          <p:cNvPicPr>
            <a:picLocks noChangeAspect="1"/>
          </p:cNvPicPr>
          <p:nvPr/>
        </p:nvPicPr>
        <p:blipFill rotWithShape="1">
          <a:blip r:embed="rId2"/>
          <a:srcRect t="9722" r="50000" b="6388"/>
          <a:stretch/>
        </p:blipFill>
        <p:spPr>
          <a:xfrm>
            <a:off x="4905375" y="1104900"/>
            <a:ext cx="6572250" cy="3520366"/>
          </a:xfrm>
          <a:prstGeom prst="rect">
            <a:avLst/>
          </a:prstGeom>
        </p:spPr>
      </p:pic>
      <p:sp>
        <p:nvSpPr>
          <p:cNvPr id="10" name="Rectangle 9">
            <a:extLst>
              <a:ext uri="{FF2B5EF4-FFF2-40B4-BE49-F238E27FC236}">
                <a16:creationId xmlns:a16="http://schemas.microsoft.com/office/drawing/2014/main" id="{7858BF18-DE06-4AD6-AE44-351BF6EF9171}"/>
              </a:ext>
            </a:extLst>
          </p:cNvPr>
          <p:cNvSpPr/>
          <p:nvPr/>
        </p:nvSpPr>
        <p:spPr>
          <a:xfrm>
            <a:off x="10487025" y="2005891"/>
            <a:ext cx="990600" cy="275208"/>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22FDC5B8-5F3F-4CF1-BB6B-918780171E04}"/>
              </a:ext>
            </a:extLst>
          </p:cNvPr>
          <p:cNvPicPr>
            <a:picLocks noChangeAspect="1"/>
          </p:cNvPicPr>
          <p:nvPr/>
        </p:nvPicPr>
        <p:blipFill>
          <a:blip r:embed="rId3"/>
          <a:stretch>
            <a:fillRect/>
          </a:stretch>
        </p:blipFill>
        <p:spPr>
          <a:xfrm>
            <a:off x="7896225" y="2638425"/>
            <a:ext cx="3581400" cy="3448050"/>
          </a:xfrm>
          <a:prstGeom prst="rect">
            <a:avLst/>
          </a:prstGeom>
        </p:spPr>
      </p:pic>
      <p:sp>
        <p:nvSpPr>
          <p:cNvPr id="8" name="Rectangle 7">
            <a:extLst>
              <a:ext uri="{FF2B5EF4-FFF2-40B4-BE49-F238E27FC236}">
                <a16:creationId xmlns:a16="http://schemas.microsoft.com/office/drawing/2014/main" id="{98231317-58E7-43F1-A76B-6154870A03DB}"/>
              </a:ext>
            </a:extLst>
          </p:cNvPr>
          <p:cNvSpPr/>
          <p:nvPr/>
        </p:nvSpPr>
        <p:spPr>
          <a:xfrm>
            <a:off x="8010525" y="5218265"/>
            <a:ext cx="733425" cy="430059"/>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2319971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D7B592F-B170-44BD-8A7C-32E6D4D32010}"/>
              </a:ext>
            </a:extLst>
          </p:cNvPr>
          <p:cNvSpPr>
            <a:spLocks noGrp="1"/>
          </p:cNvSpPr>
          <p:nvPr>
            <p:ph type="body" sz="quarter" idx="10"/>
          </p:nvPr>
        </p:nvSpPr>
        <p:spPr>
          <a:xfrm>
            <a:off x="533398" y="222884"/>
            <a:ext cx="6618169" cy="560887"/>
          </a:xfrm>
        </p:spPr>
        <p:txBody>
          <a:bodyPr/>
          <a:lstStyle/>
          <a:p>
            <a:r>
              <a:rPr lang="en-US" dirty="0"/>
              <a:t>FSN Request process</a:t>
            </a:r>
          </a:p>
        </p:txBody>
      </p:sp>
      <p:sp>
        <p:nvSpPr>
          <p:cNvPr id="4" name="Content Placeholder 3">
            <a:extLst>
              <a:ext uri="{FF2B5EF4-FFF2-40B4-BE49-F238E27FC236}">
                <a16:creationId xmlns:a16="http://schemas.microsoft.com/office/drawing/2014/main" id="{5F9E688B-9213-4245-89A1-9A6206E9EB92}"/>
              </a:ext>
            </a:extLst>
          </p:cNvPr>
          <p:cNvSpPr>
            <a:spLocks noGrp="1"/>
          </p:cNvSpPr>
          <p:nvPr>
            <p:ph sz="quarter" idx="12"/>
          </p:nvPr>
        </p:nvSpPr>
        <p:spPr>
          <a:xfrm>
            <a:off x="533398" y="905690"/>
            <a:ext cx="11397345" cy="5148125"/>
          </a:xfrm>
        </p:spPr>
        <p:txBody>
          <a:bodyPr/>
          <a:lstStyle/>
          <a:p>
            <a:pPr marL="342900" indent="-342900">
              <a:buFont typeface="+mj-lt"/>
              <a:buAutoNum type="arabicPeriod"/>
            </a:pPr>
            <a:r>
              <a:rPr lang="en-US" sz="2400" dirty="0">
                <a:solidFill>
                  <a:schemeClr val="tx1"/>
                </a:solidFill>
              </a:rPr>
              <a:t>To ensure the government (</a:t>
            </a:r>
            <a:r>
              <a:rPr lang="en-US" sz="2400" b="0" i="0" dirty="0">
                <a:solidFill>
                  <a:srgbClr val="202124"/>
                </a:solidFill>
                <a:effectLst/>
                <a:latin typeface="Google Sans"/>
              </a:rPr>
              <a:t>Defense Finance and Accounting Service</a:t>
            </a:r>
            <a:r>
              <a:rPr lang="en-US" sz="2400" dirty="0">
                <a:solidFill>
                  <a:schemeClr val="tx1"/>
                </a:solidFill>
              </a:rPr>
              <a:t>) is not billed, a FSN needs to be created</a:t>
            </a:r>
          </a:p>
          <a:p>
            <a:pPr marL="342900" indent="-342900">
              <a:buFont typeface="+mj-lt"/>
              <a:buAutoNum type="arabicPeriod"/>
            </a:pPr>
            <a:r>
              <a:rPr lang="en-US" sz="2400" dirty="0">
                <a:solidFill>
                  <a:schemeClr val="tx1"/>
                </a:solidFill>
              </a:rPr>
              <a:t>The FSN is needed BEFORE the DoDAAC request is submitted</a:t>
            </a:r>
          </a:p>
          <a:p>
            <a:pPr marL="342900" indent="-342900">
              <a:buFont typeface="+mj-lt"/>
              <a:buAutoNum type="arabicPeriod"/>
            </a:pPr>
            <a:r>
              <a:rPr lang="en-US" sz="2400" dirty="0">
                <a:solidFill>
                  <a:schemeClr val="tx1"/>
                </a:solidFill>
              </a:rPr>
              <a:t>Requestor shall contact the DoDAAC Coordinator to prepare the FSN request</a:t>
            </a:r>
          </a:p>
          <a:p>
            <a:pPr marL="342900" indent="-342900">
              <a:buFont typeface="+mj-lt"/>
              <a:buAutoNum type="arabicPeriod"/>
            </a:pPr>
            <a:r>
              <a:rPr lang="en-US" sz="2400" dirty="0">
                <a:solidFill>
                  <a:schemeClr val="tx1"/>
                </a:solidFill>
              </a:rPr>
              <a:t>DoDAAC coordinator will gather the required information and submit the request</a:t>
            </a:r>
          </a:p>
          <a:p>
            <a:pPr marL="342900" indent="-342900">
              <a:buFont typeface="+mj-lt"/>
              <a:buAutoNum type="arabicPeriod"/>
            </a:pPr>
            <a:r>
              <a:rPr lang="en-US" sz="2400" dirty="0">
                <a:solidFill>
                  <a:schemeClr val="tx1"/>
                </a:solidFill>
              </a:rPr>
              <a:t>The requestor’s mailing address needs to be referenced in the FSN </a:t>
            </a:r>
          </a:p>
          <a:p>
            <a:pPr marL="1028700" lvl="1" indent="-342900"/>
            <a:r>
              <a:rPr lang="en-US" sz="1800" b="1" dirty="0">
                <a:solidFill>
                  <a:schemeClr val="tx1"/>
                </a:solidFill>
              </a:rPr>
              <a:t>DO NOT use the Accounts Payable address or a PO Box address</a:t>
            </a:r>
          </a:p>
          <a:p>
            <a:pPr marL="1028700" lvl="1" indent="-342900"/>
            <a:r>
              <a:rPr lang="en-US" sz="1800" b="1" dirty="0">
                <a:solidFill>
                  <a:schemeClr val="tx1"/>
                </a:solidFill>
              </a:rPr>
              <a:t>The government will not accept a </a:t>
            </a:r>
            <a:r>
              <a:rPr lang="en-US" sz="1800" b="1" dirty="0"/>
              <a:t>non-government </a:t>
            </a:r>
            <a:r>
              <a:rPr lang="en-US" sz="1800" b="1" dirty="0">
                <a:solidFill>
                  <a:schemeClr val="tx1"/>
                </a:solidFill>
              </a:rPr>
              <a:t> purchase order</a:t>
            </a:r>
          </a:p>
          <a:p>
            <a:pPr marL="342900" indent="-342900">
              <a:buFont typeface="+mj-lt"/>
              <a:buAutoNum type="arabicPeriod"/>
            </a:pPr>
            <a:r>
              <a:rPr lang="en-US" sz="2400" dirty="0">
                <a:solidFill>
                  <a:schemeClr val="tx1"/>
                </a:solidFill>
              </a:rPr>
              <a:t>Normally, the address listed in the FSN is where invoices are mailed</a:t>
            </a:r>
          </a:p>
          <a:p>
            <a:pPr marL="1143000" lvl="1" indent="-457200"/>
            <a:r>
              <a:rPr lang="en-US" sz="2000" dirty="0"/>
              <a:t>Since COVID, invoices are only available through the VCSS portal.  See slide 7</a:t>
            </a:r>
          </a:p>
          <a:p>
            <a:pPr marL="342900" lvl="0" indent="-342900">
              <a:buFont typeface="+mj-lt"/>
              <a:buAutoNum type="arabicPeriod"/>
              <a:defRPr/>
            </a:pPr>
            <a:r>
              <a:rPr lang="en-US" sz="2400" dirty="0">
                <a:solidFill>
                  <a:prstClr val="black"/>
                </a:solidFill>
                <a:latin typeface="Calibri" panose="020F0502020204030204"/>
              </a:rPr>
              <a:t>The FSN information is also used when registering a DoDAAC in VCSS</a:t>
            </a:r>
          </a:p>
          <a:p>
            <a:pPr marL="1028700" lvl="1" indent="-342900">
              <a:defRPr/>
            </a:pPr>
            <a:r>
              <a:rPr lang="en-US" sz="1800" b="1" dirty="0"/>
              <a:t>DoDAAD/ TAC-3 information is used to populate the organizational data in VCSS  </a:t>
            </a:r>
          </a:p>
          <a:p>
            <a:pPr lvl="1" indent="0">
              <a:buNone/>
            </a:pPr>
            <a:endParaRPr lang="en-US" sz="2000" dirty="0"/>
          </a:p>
        </p:txBody>
      </p:sp>
    </p:spTree>
    <p:extLst>
      <p:ext uri="{BB962C8B-B14F-4D97-AF65-F5344CB8AC3E}">
        <p14:creationId xmlns:p14="http://schemas.microsoft.com/office/powerpoint/2010/main" val="396449221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0616D24-6CA3-4EDF-B9A5-494D21A2EDB2}"/>
              </a:ext>
            </a:extLst>
          </p:cNvPr>
          <p:cNvSpPr>
            <a:spLocks noGrp="1"/>
          </p:cNvSpPr>
          <p:nvPr>
            <p:ph type="body" sz="quarter" idx="10"/>
          </p:nvPr>
        </p:nvSpPr>
        <p:spPr/>
        <p:txBody>
          <a:bodyPr/>
          <a:lstStyle/>
          <a:p>
            <a:r>
              <a:rPr lang="en-US" dirty="0"/>
              <a:t>VCSS Invoice Download</a:t>
            </a:r>
          </a:p>
          <a:p>
            <a:endParaRPr lang="en-US" dirty="0"/>
          </a:p>
        </p:txBody>
      </p:sp>
      <p:sp>
        <p:nvSpPr>
          <p:cNvPr id="7" name="Content Placeholder 6">
            <a:extLst>
              <a:ext uri="{FF2B5EF4-FFF2-40B4-BE49-F238E27FC236}">
                <a16:creationId xmlns:a16="http://schemas.microsoft.com/office/drawing/2014/main" id="{AC0E3B09-B560-4A56-A47F-F7C9C192BAB7}"/>
              </a:ext>
            </a:extLst>
          </p:cNvPr>
          <p:cNvSpPr>
            <a:spLocks noGrp="1"/>
          </p:cNvSpPr>
          <p:nvPr>
            <p:ph sz="quarter" idx="12"/>
          </p:nvPr>
        </p:nvSpPr>
        <p:spPr>
          <a:xfrm>
            <a:off x="533400" y="1029810"/>
            <a:ext cx="4286250" cy="781234"/>
          </a:xfrm>
        </p:spPr>
        <p:txBody>
          <a:bodyPr/>
          <a:lstStyle/>
          <a:p>
            <a:pPr marL="285750" indent="-285750">
              <a:buFont typeface="Arial" panose="020B0604020202020204" pitchFamily="34" charset="0"/>
              <a:buChar char="•"/>
            </a:pPr>
            <a:r>
              <a:rPr lang="en-US" dirty="0"/>
              <a:t>Left toolbar, select Statement and then View and Print Statements</a:t>
            </a:r>
          </a:p>
        </p:txBody>
      </p:sp>
      <p:pic>
        <p:nvPicPr>
          <p:cNvPr id="4" name="Picture 3">
            <a:extLst>
              <a:ext uri="{FF2B5EF4-FFF2-40B4-BE49-F238E27FC236}">
                <a16:creationId xmlns:a16="http://schemas.microsoft.com/office/drawing/2014/main" id="{6E8A6F78-AC05-4E3D-9E6F-C0700F1206FB}"/>
              </a:ext>
            </a:extLst>
          </p:cNvPr>
          <p:cNvPicPr>
            <a:picLocks noChangeAspect="1"/>
          </p:cNvPicPr>
          <p:nvPr/>
        </p:nvPicPr>
        <p:blipFill rotWithShape="1">
          <a:blip r:embed="rId2"/>
          <a:srcRect t="9167" r="57890" b="8056"/>
          <a:stretch/>
        </p:blipFill>
        <p:spPr>
          <a:xfrm>
            <a:off x="4819650" y="1029810"/>
            <a:ext cx="6677025" cy="4342290"/>
          </a:xfrm>
          <a:prstGeom prst="rect">
            <a:avLst/>
          </a:prstGeom>
        </p:spPr>
      </p:pic>
      <p:sp>
        <p:nvSpPr>
          <p:cNvPr id="10" name="Rectangle 9">
            <a:extLst>
              <a:ext uri="{FF2B5EF4-FFF2-40B4-BE49-F238E27FC236}">
                <a16:creationId xmlns:a16="http://schemas.microsoft.com/office/drawing/2014/main" id="{7858BF18-DE06-4AD6-AE44-351BF6EF9171}"/>
              </a:ext>
            </a:extLst>
          </p:cNvPr>
          <p:cNvSpPr/>
          <p:nvPr/>
        </p:nvSpPr>
        <p:spPr>
          <a:xfrm>
            <a:off x="5076825" y="1485899"/>
            <a:ext cx="914400" cy="161926"/>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DEFFC4CF-1CFF-444B-B7D7-EA8D9BDABFA6}"/>
              </a:ext>
            </a:extLst>
          </p:cNvPr>
          <p:cNvSpPr/>
          <p:nvPr/>
        </p:nvSpPr>
        <p:spPr>
          <a:xfrm>
            <a:off x="4848225" y="1602604"/>
            <a:ext cx="228600" cy="208440"/>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541841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0616D24-6CA3-4EDF-B9A5-494D21A2EDB2}"/>
              </a:ext>
            </a:extLst>
          </p:cNvPr>
          <p:cNvSpPr>
            <a:spLocks noGrp="1"/>
          </p:cNvSpPr>
          <p:nvPr>
            <p:ph type="body" sz="quarter" idx="10"/>
          </p:nvPr>
        </p:nvSpPr>
        <p:spPr/>
        <p:txBody>
          <a:bodyPr/>
          <a:lstStyle/>
          <a:p>
            <a:r>
              <a:rPr lang="en-US" dirty="0"/>
              <a:t>VCSS Invoice Download</a:t>
            </a:r>
          </a:p>
          <a:p>
            <a:endParaRPr lang="en-US" dirty="0"/>
          </a:p>
        </p:txBody>
      </p:sp>
      <p:sp>
        <p:nvSpPr>
          <p:cNvPr id="7" name="Content Placeholder 6">
            <a:extLst>
              <a:ext uri="{FF2B5EF4-FFF2-40B4-BE49-F238E27FC236}">
                <a16:creationId xmlns:a16="http://schemas.microsoft.com/office/drawing/2014/main" id="{AC0E3B09-B560-4A56-A47F-F7C9C192BAB7}"/>
              </a:ext>
            </a:extLst>
          </p:cNvPr>
          <p:cNvSpPr>
            <a:spLocks noGrp="1"/>
          </p:cNvSpPr>
          <p:nvPr>
            <p:ph sz="quarter" idx="12"/>
          </p:nvPr>
        </p:nvSpPr>
        <p:spPr>
          <a:xfrm>
            <a:off x="533400" y="1029809"/>
            <a:ext cx="3305175" cy="1389541"/>
          </a:xfrm>
        </p:spPr>
        <p:txBody>
          <a:bodyPr/>
          <a:lstStyle/>
          <a:p>
            <a:pPr marL="285750" indent="-285750">
              <a:buFont typeface="Arial" panose="020B0604020202020204" pitchFamily="34" charset="0"/>
              <a:buChar char="•"/>
            </a:pPr>
            <a:r>
              <a:rPr lang="en-US" dirty="0"/>
              <a:t>Enter DoDAAC in the Account Code Field</a:t>
            </a:r>
          </a:p>
          <a:p>
            <a:pPr marL="285750" indent="-285750">
              <a:buFont typeface="Arial" panose="020B0604020202020204" pitchFamily="34" charset="0"/>
              <a:buChar char="•"/>
            </a:pPr>
            <a:r>
              <a:rPr lang="en-US" dirty="0"/>
              <a:t>Note:  Always enter a “C” and a dash before the DoDAAC</a:t>
            </a:r>
          </a:p>
        </p:txBody>
      </p:sp>
      <p:pic>
        <p:nvPicPr>
          <p:cNvPr id="11" name="Picture 10">
            <a:extLst>
              <a:ext uri="{FF2B5EF4-FFF2-40B4-BE49-F238E27FC236}">
                <a16:creationId xmlns:a16="http://schemas.microsoft.com/office/drawing/2014/main" id="{E2DE6063-2491-48EF-9F42-D767A4D4B558}"/>
              </a:ext>
            </a:extLst>
          </p:cNvPr>
          <p:cNvPicPr>
            <a:picLocks noChangeAspect="1"/>
          </p:cNvPicPr>
          <p:nvPr/>
        </p:nvPicPr>
        <p:blipFill>
          <a:blip r:embed="rId2"/>
          <a:stretch>
            <a:fillRect/>
          </a:stretch>
        </p:blipFill>
        <p:spPr>
          <a:xfrm>
            <a:off x="3981450" y="1167400"/>
            <a:ext cx="8382000" cy="4523199"/>
          </a:xfrm>
          <a:prstGeom prst="rect">
            <a:avLst/>
          </a:prstGeom>
        </p:spPr>
      </p:pic>
      <p:sp>
        <p:nvSpPr>
          <p:cNvPr id="10" name="Rectangle 9">
            <a:extLst>
              <a:ext uri="{FF2B5EF4-FFF2-40B4-BE49-F238E27FC236}">
                <a16:creationId xmlns:a16="http://schemas.microsoft.com/office/drawing/2014/main" id="{7858BF18-DE06-4AD6-AE44-351BF6EF9171}"/>
              </a:ext>
            </a:extLst>
          </p:cNvPr>
          <p:cNvSpPr/>
          <p:nvPr/>
        </p:nvSpPr>
        <p:spPr>
          <a:xfrm>
            <a:off x="4819650" y="3754797"/>
            <a:ext cx="1905000" cy="245703"/>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FB1523FE-4871-4CCC-839D-A5062D2977B4}"/>
              </a:ext>
            </a:extLst>
          </p:cNvPr>
          <p:cNvSpPr/>
          <p:nvPr/>
        </p:nvSpPr>
        <p:spPr>
          <a:xfrm>
            <a:off x="6810375" y="3256093"/>
            <a:ext cx="341194" cy="245703"/>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14275986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0616D24-6CA3-4EDF-B9A5-494D21A2EDB2}"/>
              </a:ext>
            </a:extLst>
          </p:cNvPr>
          <p:cNvSpPr>
            <a:spLocks noGrp="1"/>
          </p:cNvSpPr>
          <p:nvPr>
            <p:ph type="body" sz="quarter" idx="10"/>
          </p:nvPr>
        </p:nvSpPr>
        <p:spPr/>
        <p:txBody>
          <a:bodyPr/>
          <a:lstStyle/>
          <a:p>
            <a:r>
              <a:rPr lang="en-US" dirty="0"/>
              <a:t>VCSS Invoice Download</a:t>
            </a:r>
          </a:p>
          <a:p>
            <a:endParaRPr lang="en-US" dirty="0"/>
          </a:p>
        </p:txBody>
      </p:sp>
      <p:sp>
        <p:nvSpPr>
          <p:cNvPr id="7" name="Content Placeholder 6">
            <a:extLst>
              <a:ext uri="{FF2B5EF4-FFF2-40B4-BE49-F238E27FC236}">
                <a16:creationId xmlns:a16="http://schemas.microsoft.com/office/drawing/2014/main" id="{AC0E3B09-B560-4A56-A47F-F7C9C192BAB7}"/>
              </a:ext>
            </a:extLst>
          </p:cNvPr>
          <p:cNvSpPr>
            <a:spLocks noGrp="1"/>
          </p:cNvSpPr>
          <p:nvPr>
            <p:ph sz="quarter" idx="12"/>
          </p:nvPr>
        </p:nvSpPr>
        <p:spPr>
          <a:xfrm>
            <a:off x="533400" y="1029809"/>
            <a:ext cx="3714750" cy="1675291"/>
          </a:xfrm>
        </p:spPr>
        <p:txBody>
          <a:bodyPr/>
          <a:lstStyle/>
          <a:p>
            <a:pPr marL="285750" indent="-285750">
              <a:buFont typeface="Arial" panose="020B0604020202020204" pitchFamily="34" charset="0"/>
              <a:buChar char="•"/>
            </a:pPr>
            <a:r>
              <a:rPr lang="en-US" dirty="0"/>
              <a:t>Click the circle next to the invoice to download </a:t>
            </a:r>
          </a:p>
          <a:p>
            <a:pPr marL="285750" indent="-285750">
              <a:buFont typeface="Arial" panose="020B0604020202020204" pitchFamily="34" charset="0"/>
              <a:buChar char="•"/>
            </a:pPr>
            <a:r>
              <a:rPr lang="en-US" dirty="0"/>
              <a:t>Select view PDF</a:t>
            </a:r>
          </a:p>
          <a:p>
            <a:pPr marL="285750" indent="-285750">
              <a:buFont typeface="Arial" panose="020B0604020202020204" pitchFamily="34" charset="0"/>
              <a:buChar char="•"/>
            </a:pPr>
            <a:r>
              <a:rPr lang="en-US" dirty="0"/>
              <a:t>Save a copy to your desktop</a:t>
            </a:r>
          </a:p>
        </p:txBody>
      </p:sp>
      <p:pic>
        <p:nvPicPr>
          <p:cNvPr id="19" name="Picture 18">
            <a:extLst>
              <a:ext uri="{FF2B5EF4-FFF2-40B4-BE49-F238E27FC236}">
                <a16:creationId xmlns:a16="http://schemas.microsoft.com/office/drawing/2014/main" id="{F0D3541D-A21F-42DA-9197-BA969F5692B1}"/>
              </a:ext>
            </a:extLst>
          </p:cNvPr>
          <p:cNvPicPr>
            <a:picLocks noChangeAspect="1"/>
          </p:cNvPicPr>
          <p:nvPr/>
        </p:nvPicPr>
        <p:blipFill>
          <a:blip r:embed="rId2"/>
          <a:stretch>
            <a:fillRect/>
          </a:stretch>
        </p:blipFill>
        <p:spPr>
          <a:xfrm>
            <a:off x="4467225" y="957262"/>
            <a:ext cx="7620000" cy="4943475"/>
          </a:xfrm>
          <a:prstGeom prst="rect">
            <a:avLst/>
          </a:prstGeom>
        </p:spPr>
      </p:pic>
      <p:sp>
        <p:nvSpPr>
          <p:cNvPr id="10" name="Rectangle 9">
            <a:extLst>
              <a:ext uri="{FF2B5EF4-FFF2-40B4-BE49-F238E27FC236}">
                <a16:creationId xmlns:a16="http://schemas.microsoft.com/office/drawing/2014/main" id="{7858BF18-DE06-4AD6-AE44-351BF6EF9171}"/>
              </a:ext>
            </a:extLst>
          </p:cNvPr>
          <p:cNvSpPr/>
          <p:nvPr/>
        </p:nvSpPr>
        <p:spPr>
          <a:xfrm>
            <a:off x="4503398" y="4064812"/>
            <a:ext cx="695325" cy="480134"/>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64778944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0616D24-6CA3-4EDF-B9A5-494D21A2EDB2}"/>
              </a:ext>
            </a:extLst>
          </p:cNvPr>
          <p:cNvSpPr>
            <a:spLocks noGrp="1"/>
          </p:cNvSpPr>
          <p:nvPr>
            <p:ph type="body" sz="quarter" idx="10"/>
          </p:nvPr>
        </p:nvSpPr>
        <p:spPr/>
        <p:txBody>
          <a:bodyPr/>
          <a:lstStyle/>
          <a:p>
            <a:r>
              <a:rPr lang="en-US" dirty="0"/>
              <a:t>VCSS Invoice Download</a:t>
            </a:r>
          </a:p>
        </p:txBody>
      </p:sp>
      <p:sp>
        <p:nvSpPr>
          <p:cNvPr id="7" name="Content Placeholder 6">
            <a:extLst>
              <a:ext uri="{FF2B5EF4-FFF2-40B4-BE49-F238E27FC236}">
                <a16:creationId xmlns:a16="http://schemas.microsoft.com/office/drawing/2014/main" id="{AC0E3B09-B560-4A56-A47F-F7C9C192BAB7}"/>
              </a:ext>
            </a:extLst>
          </p:cNvPr>
          <p:cNvSpPr>
            <a:spLocks noGrp="1"/>
          </p:cNvSpPr>
          <p:nvPr>
            <p:ph sz="quarter" idx="12"/>
          </p:nvPr>
        </p:nvSpPr>
        <p:spPr>
          <a:xfrm>
            <a:off x="533400" y="1029808"/>
            <a:ext cx="3714750" cy="4222696"/>
          </a:xfrm>
        </p:spPr>
        <p:txBody>
          <a:bodyPr/>
          <a:lstStyle/>
          <a:p>
            <a:pPr marL="285750" indent="-285750">
              <a:buFont typeface="Arial" panose="020B0604020202020204" pitchFamily="34" charset="0"/>
              <a:buChar char="•"/>
            </a:pPr>
            <a:r>
              <a:rPr lang="en-US" dirty="0"/>
              <a:t>Invoice E0012345 is the material order.  This is identified under the Stock Number column; the product NSN number is listed.</a:t>
            </a:r>
          </a:p>
          <a:p>
            <a:pPr marL="285750" indent="-285750">
              <a:buFont typeface="Arial" panose="020B0604020202020204" pitchFamily="34" charset="0"/>
              <a:buChar char="•"/>
            </a:pPr>
            <a:r>
              <a:rPr lang="en-US" dirty="0"/>
              <a:t>Invoice E0067891 is the S&amp;H charges. This is identified under the Stock Number column; FRTMARKUP is listed.</a:t>
            </a:r>
          </a:p>
          <a:p>
            <a:pPr marL="285750" indent="-285750">
              <a:buFont typeface="Arial" panose="020B0604020202020204" pitchFamily="34" charset="0"/>
              <a:buChar char="•"/>
            </a:pPr>
            <a:r>
              <a:rPr lang="en-US" dirty="0"/>
              <a:t>Even though the material and S&amp;H invoice numbers are different, the GSA purchase order numbers are the same.  </a:t>
            </a:r>
          </a:p>
          <a:p>
            <a:pPr marL="285750" indent="-285750">
              <a:buFont typeface="Arial" panose="020B0604020202020204" pitchFamily="34" charset="0"/>
              <a:buChar char="•"/>
            </a:pPr>
            <a:endParaRPr lang="en-US" dirty="0"/>
          </a:p>
        </p:txBody>
      </p:sp>
      <p:pic>
        <p:nvPicPr>
          <p:cNvPr id="35" name="Picture 34">
            <a:extLst>
              <a:ext uri="{FF2B5EF4-FFF2-40B4-BE49-F238E27FC236}">
                <a16:creationId xmlns:a16="http://schemas.microsoft.com/office/drawing/2014/main" id="{EF44013B-D1C5-4E1D-A643-983A3823D808}"/>
              </a:ext>
            </a:extLst>
          </p:cNvPr>
          <p:cNvPicPr>
            <a:picLocks noChangeAspect="1"/>
          </p:cNvPicPr>
          <p:nvPr/>
        </p:nvPicPr>
        <p:blipFill>
          <a:blip r:embed="rId2"/>
          <a:stretch>
            <a:fillRect/>
          </a:stretch>
        </p:blipFill>
        <p:spPr>
          <a:xfrm>
            <a:off x="5381625" y="643480"/>
            <a:ext cx="6810375" cy="5543550"/>
          </a:xfrm>
          <a:prstGeom prst="rect">
            <a:avLst/>
          </a:prstGeom>
        </p:spPr>
      </p:pic>
    </p:spTree>
    <p:extLst>
      <p:ext uri="{BB962C8B-B14F-4D97-AF65-F5344CB8AC3E}">
        <p14:creationId xmlns:p14="http://schemas.microsoft.com/office/powerpoint/2010/main" val="396617012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0616D24-6CA3-4EDF-B9A5-494D21A2EDB2}"/>
              </a:ext>
            </a:extLst>
          </p:cNvPr>
          <p:cNvSpPr>
            <a:spLocks noGrp="1"/>
          </p:cNvSpPr>
          <p:nvPr>
            <p:ph type="body" sz="quarter" idx="10"/>
          </p:nvPr>
        </p:nvSpPr>
        <p:spPr/>
        <p:txBody>
          <a:bodyPr/>
          <a:lstStyle/>
          <a:p>
            <a:r>
              <a:rPr lang="en-US" dirty="0"/>
              <a:t>VCSS Invoice Download</a:t>
            </a:r>
          </a:p>
        </p:txBody>
      </p:sp>
      <p:sp>
        <p:nvSpPr>
          <p:cNvPr id="7" name="Content Placeholder 6">
            <a:extLst>
              <a:ext uri="{FF2B5EF4-FFF2-40B4-BE49-F238E27FC236}">
                <a16:creationId xmlns:a16="http://schemas.microsoft.com/office/drawing/2014/main" id="{AC0E3B09-B560-4A56-A47F-F7C9C192BAB7}"/>
              </a:ext>
            </a:extLst>
          </p:cNvPr>
          <p:cNvSpPr>
            <a:spLocks noGrp="1"/>
          </p:cNvSpPr>
          <p:nvPr>
            <p:ph sz="quarter" idx="12"/>
          </p:nvPr>
        </p:nvSpPr>
        <p:spPr>
          <a:xfrm>
            <a:off x="533400" y="1029809"/>
            <a:ext cx="3714750" cy="1475266"/>
          </a:xfrm>
        </p:spPr>
        <p:txBody>
          <a:bodyPr/>
          <a:lstStyle/>
          <a:p>
            <a:pPr marL="285750" indent="-285750">
              <a:buFont typeface="Arial" panose="020B0604020202020204" pitchFamily="34" charset="0"/>
              <a:buChar char="•"/>
            </a:pPr>
            <a:r>
              <a:rPr lang="en-US" dirty="0"/>
              <a:t>The View and Print Statements page can also be used to determine if the GSA has received payment (Closed) or if the payment is still outstanding.  </a:t>
            </a:r>
          </a:p>
        </p:txBody>
      </p:sp>
      <p:pic>
        <p:nvPicPr>
          <p:cNvPr id="14" name="Picture 13">
            <a:extLst>
              <a:ext uri="{FF2B5EF4-FFF2-40B4-BE49-F238E27FC236}">
                <a16:creationId xmlns:a16="http://schemas.microsoft.com/office/drawing/2014/main" id="{5C171ABE-767E-4C0E-B9E5-84583433E6F6}"/>
              </a:ext>
            </a:extLst>
          </p:cNvPr>
          <p:cNvPicPr>
            <a:picLocks noChangeAspect="1"/>
          </p:cNvPicPr>
          <p:nvPr/>
        </p:nvPicPr>
        <p:blipFill>
          <a:blip r:embed="rId2"/>
          <a:stretch>
            <a:fillRect/>
          </a:stretch>
        </p:blipFill>
        <p:spPr>
          <a:xfrm>
            <a:off x="4314825" y="1029809"/>
            <a:ext cx="7620000" cy="4943475"/>
          </a:xfrm>
          <a:prstGeom prst="rect">
            <a:avLst/>
          </a:prstGeom>
        </p:spPr>
      </p:pic>
      <p:sp>
        <p:nvSpPr>
          <p:cNvPr id="10" name="Rectangle 9">
            <a:extLst>
              <a:ext uri="{FF2B5EF4-FFF2-40B4-BE49-F238E27FC236}">
                <a16:creationId xmlns:a16="http://schemas.microsoft.com/office/drawing/2014/main" id="{7858BF18-DE06-4AD6-AE44-351BF6EF9171}"/>
              </a:ext>
            </a:extLst>
          </p:cNvPr>
          <p:cNvSpPr/>
          <p:nvPr/>
        </p:nvSpPr>
        <p:spPr>
          <a:xfrm>
            <a:off x="8900258" y="3264039"/>
            <a:ext cx="1009651" cy="2289035"/>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12644350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5D5D1F83-9EF7-4251-82C3-0BD813FDCB5D}"/>
              </a:ext>
            </a:extLst>
          </p:cNvPr>
          <p:cNvSpPr>
            <a:spLocks noGrp="1"/>
          </p:cNvSpPr>
          <p:nvPr>
            <p:ph type="body" sz="quarter" idx="10"/>
          </p:nvPr>
        </p:nvSpPr>
        <p:spPr>
          <a:xfrm>
            <a:off x="0" y="1877512"/>
            <a:ext cx="12192000" cy="1623334"/>
          </a:xfrm>
        </p:spPr>
        <p:txBody>
          <a:bodyPr/>
          <a:lstStyle/>
          <a:p>
            <a:pPr algn="ctr"/>
            <a:r>
              <a:rPr lang="en-US" sz="4800" dirty="0"/>
              <a:t>Current list of </a:t>
            </a:r>
            <a:r>
              <a:rPr lang="en-US" sz="4800" dirty="0" err="1"/>
              <a:t>gsa</a:t>
            </a:r>
            <a:r>
              <a:rPr lang="en-US" sz="4800" dirty="0"/>
              <a:t>-approved safe container manufacturers</a:t>
            </a:r>
          </a:p>
        </p:txBody>
      </p:sp>
    </p:spTree>
    <p:extLst>
      <p:ext uri="{BB962C8B-B14F-4D97-AF65-F5344CB8AC3E}">
        <p14:creationId xmlns:p14="http://schemas.microsoft.com/office/powerpoint/2010/main" val="393340943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F3BD8976-A3BE-0B12-27C1-A4D3FFC9B7E9}"/>
              </a:ext>
            </a:extLst>
          </p:cNvPr>
          <p:cNvSpPr>
            <a:spLocks noGrp="1"/>
          </p:cNvSpPr>
          <p:nvPr>
            <p:ph sz="quarter" idx="12"/>
          </p:nvPr>
        </p:nvSpPr>
        <p:spPr>
          <a:xfrm>
            <a:off x="533399" y="1311425"/>
            <a:ext cx="6096000" cy="3029569"/>
          </a:xfrm>
        </p:spPr>
        <p:txBody>
          <a:bodyPr/>
          <a:lstStyle/>
          <a:p>
            <a:pPr marL="285750" indent="-285750">
              <a:buFont typeface="Arial" panose="020B0604020202020204" pitchFamily="34" charset="0"/>
              <a:buChar char="•"/>
            </a:pPr>
            <a:r>
              <a:rPr lang="en-US" dirty="0"/>
              <a:t>Hamilton</a:t>
            </a:r>
          </a:p>
          <a:p>
            <a:pPr marL="285750" indent="-285750">
              <a:buFont typeface="Arial" panose="020B0604020202020204" pitchFamily="34" charset="0"/>
              <a:buChar char="•"/>
            </a:pPr>
            <a:r>
              <a:rPr lang="en-US" dirty="0"/>
              <a:t>Will-Burt</a:t>
            </a:r>
          </a:p>
          <a:p>
            <a:pPr marL="285750" indent="-285750">
              <a:buFont typeface="Arial" panose="020B0604020202020204" pitchFamily="34" charset="0"/>
              <a:buChar char="•"/>
            </a:pPr>
            <a:r>
              <a:rPr lang="en-US" dirty="0"/>
              <a:t>American Made Safe &amp; Security, LLC</a:t>
            </a:r>
          </a:p>
          <a:p>
            <a:pPr marL="285750" indent="-285750">
              <a:buFont typeface="Arial" panose="020B0604020202020204" pitchFamily="34" charset="0"/>
              <a:buChar char="•"/>
            </a:pPr>
            <a:r>
              <a:rPr lang="en-US" dirty="0"/>
              <a:t>Alpha Safe and Vault Inc.</a:t>
            </a:r>
          </a:p>
          <a:p>
            <a:pPr marL="285750" indent="-285750">
              <a:buFont typeface="Arial" panose="020B0604020202020204" pitchFamily="34" charset="0"/>
              <a:buChar char="•"/>
            </a:pPr>
            <a:r>
              <a:rPr lang="en-US" dirty="0"/>
              <a:t>KL Security Enterprises</a:t>
            </a:r>
          </a:p>
          <a:p>
            <a:endParaRPr lang="en-US" dirty="0"/>
          </a:p>
        </p:txBody>
      </p:sp>
      <p:sp>
        <p:nvSpPr>
          <p:cNvPr id="5" name="Text Placeholder 2">
            <a:extLst>
              <a:ext uri="{FF2B5EF4-FFF2-40B4-BE49-F238E27FC236}">
                <a16:creationId xmlns:a16="http://schemas.microsoft.com/office/drawing/2014/main" id="{151B74FD-DDED-D850-3C83-BC92883FF7B2}"/>
              </a:ext>
            </a:extLst>
          </p:cNvPr>
          <p:cNvSpPr>
            <a:spLocks noGrp="1"/>
          </p:cNvSpPr>
          <p:nvPr>
            <p:ph type="body" sz="quarter" idx="10"/>
          </p:nvPr>
        </p:nvSpPr>
        <p:spPr>
          <a:xfrm>
            <a:off x="533399" y="354013"/>
            <a:ext cx="7128309" cy="560387"/>
          </a:xfrm>
        </p:spPr>
        <p:txBody>
          <a:bodyPr/>
          <a:lstStyle/>
          <a:p>
            <a:r>
              <a:rPr lang="en-US" dirty="0" err="1"/>
              <a:t>Gsa</a:t>
            </a:r>
            <a:r>
              <a:rPr lang="en-US" dirty="0"/>
              <a:t>-approved safe manufactures</a:t>
            </a:r>
          </a:p>
        </p:txBody>
      </p:sp>
    </p:spTree>
    <p:extLst>
      <p:ext uri="{BB962C8B-B14F-4D97-AF65-F5344CB8AC3E}">
        <p14:creationId xmlns:p14="http://schemas.microsoft.com/office/powerpoint/2010/main" val="298778288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1671035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D7B592F-B170-44BD-8A7C-32E6D4D32010}"/>
              </a:ext>
            </a:extLst>
          </p:cNvPr>
          <p:cNvSpPr>
            <a:spLocks noGrp="1"/>
          </p:cNvSpPr>
          <p:nvPr>
            <p:ph type="body" sz="quarter" idx="10"/>
          </p:nvPr>
        </p:nvSpPr>
        <p:spPr>
          <a:xfrm>
            <a:off x="533398" y="222884"/>
            <a:ext cx="6618169" cy="560887"/>
          </a:xfrm>
        </p:spPr>
        <p:txBody>
          <a:bodyPr/>
          <a:lstStyle/>
          <a:p>
            <a:r>
              <a:rPr lang="en-US" dirty="0"/>
              <a:t>DoDAAC Request process</a:t>
            </a:r>
          </a:p>
        </p:txBody>
      </p:sp>
      <p:sp>
        <p:nvSpPr>
          <p:cNvPr id="4" name="Content Placeholder 3">
            <a:extLst>
              <a:ext uri="{FF2B5EF4-FFF2-40B4-BE49-F238E27FC236}">
                <a16:creationId xmlns:a16="http://schemas.microsoft.com/office/drawing/2014/main" id="{5F9E688B-9213-4245-89A1-9A6206E9EB92}"/>
              </a:ext>
            </a:extLst>
          </p:cNvPr>
          <p:cNvSpPr>
            <a:spLocks noGrp="1"/>
          </p:cNvSpPr>
          <p:nvPr>
            <p:ph sz="quarter" idx="12"/>
          </p:nvPr>
        </p:nvSpPr>
        <p:spPr>
          <a:xfrm>
            <a:off x="533398" y="905690"/>
            <a:ext cx="11397345" cy="5148125"/>
          </a:xfrm>
        </p:spPr>
        <p:txBody>
          <a:bodyPr/>
          <a:lstStyle/>
          <a:p>
            <a:pPr marL="342900" indent="-342900">
              <a:buFont typeface="+mj-lt"/>
              <a:buAutoNum type="arabicPeriod"/>
            </a:pPr>
            <a:r>
              <a:rPr lang="en-US" dirty="0">
                <a:solidFill>
                  <a:schemeClr val="tx1"/>
                </a:solidFill>
              </a:rPr>
              <a:t>Contact government Program Office/Acquisition Management Division. </a:t>
            </a:r>
          </a:p>
          <a:p>
            <a:pPr marL="342900" indent="-342900">
              <a:buFont typeface="+mj-lt"/>
              <a:buAutoNum type="arabicPeriod"/>
            </a:pPr>
            <a:r>
              <a:rPr lang="en-US" dirty="0">
                <a:solidFill>
                  <a:schemeClr val="tx1"/>
                </a:solidFill>
              </a:rPr>
              <a:t>The Acquisition Management Division will complete the DoDACC Request Form and submit it for approval.</a:t>
            </a:r>
          </a:p>
          <a:p>
            <a:pPr marL="342900" indent="-342900">
              <a:buFont typeface="+mj-lt"/>
              <a:buAutoNum type="arabicPeriod"/>
            </a:pPr>
            <a:r>
              <a:rPr lang="en-US" dirty="0">
                <a:solidFill>
                  <a:schemeClr val="tx1"/>
                </a:solidFill>
              </a:rPr>
              <a:t>Per the GSA instructions for ordering, the contract will require a modification to incorporate FAR Clause, 52.251-1, Government Supply Sources, if not already included.  This clause allows the Contracting Officer to issue the contractor an authorization to use Government supply sources; in this case GSA.  </a:t>
            </a:r>
          </a:p>
          <a:p>
            <a:pPr marL="342900" indent="-342900">
              <a:buFont typeface="+mj-lt"/>
              <a:buAutoNum type="arabicPeriod"/>
            </a:pPr>
            <a:r>
              <a:rPr lang="en-US" dirty="0">
                <a:solidFill>
                  <a:schemeClr val="tx1"/>
                </a:solidFill>
              </a:rPr>
              <a:t>An active DD Form 254, cage code and contract/task order is required</a:t>
            </a:r>
          </a:p>
          <a:p>
            <a:pPr marL="342900" indent="-342900">
              <a:buFont typeface="+mj-lt"/>
              <a:buAutoNum type="arabicPeriod"/>
            </a:pPr>
            <a:r>
              <a:rPr lang="en-US" dirty="0">
                <a:solidFill>
                  <a:schemeClr val="tx1"/>
                </a:solidFill>
              </a:rPr>
              <a:t>A DoDAAC needs to be assigned to the specific line of business referenced in the contract/task order, and should not be shared </a:t>
            </a:r>
          </a:p>
          <a:p>
            <a:pPr marL="342900" indent="-342900">
              <a:buFont typeface="+mj-lt"/>
              <a:buAutoNum type="arabicPeriod"/>
            </a:pPr>
            <a:r>
              <a:rPr lang="en-US" dirty="0">
                <a:solidFill>
                  <a:schemeClr val="tx1"/>
                </a:solidFill>
              </a:rPr>
              <a:t>The DD Form 254 needs to have Classified Storage Required checked; </a:t>
            </a:r>
            <a:r>
              <a:rPr lang="en-US" sz="1800" dirty="0">
                <a:solidFill>
                  <a:schemeClr val="tx1"/>
                </a:solidFill>
              </a:rPr>
              <a:t>11b, 11c and/or 11d is selected</a:t>
            </a:r>
            <a:r>
              <a:rPr lang="en-US" dirty="0">
                <a:solidFill>
                  <a:schemeClr val="tx1"/>
                </a:solidFill>
              </a:rPr>
              <a:t> </a:t>
            </a:r>
          </a:p>
          <a:p>
            <a:pPr marL="342900" indent="-342900">
              <a:buFont typeface="+mj-lt"/>
              <a:buAutoNum type="arabicPeriod"/>
            </a:pPr>
            <a:r>
              <a:rPr lang="en-US" dirty="0">
                <a:solidFill>
                  <a:schemeClr val="tx1"/>
                </a:solidFill>
              </a:rPr>
              <a:t>Select the task order with the longest expiration date.  While the DoDAAC is active, there is no limit on how many GSA safe orders can be placed.</a:t>
            </a:r>
          </a:p>
          <a:p>
            <a:pPr marL="342900" indent="-342900">
              <a:buFont typeface="+mj-lt"/>
              <a:buAutoNum type="arabicPeriod"/>
            </a:pPr>
            <a:r>
              <a:rPr lang="en-US" dirty="0">
                <a:solidFill>
                  <a:schemeClr val="tx1"/>
                </a:solidFill>
              </a:rPr>
              <a:t>Once a contract/task order ends, a new DoDAAC request needs submitted under a new contract/task order </a:t>
            </a:r>
          </a:p>
          <a:p>
            <a:pPr marL="342900" indent="-342900">
              <a:buFont typeface="+mj-lt"/>
              <a:buAutoNum type="arabicPeriod"/>
            </a:pPr>
            <a:r>
              <a:rPr lang="en-US" dirty="0">
                <a:solidFill>
                  <a:schemeClr val="tx1"/>
                </a:solidFill>
              </a:rPr>
              <a:t>To verify the DoDAAC is published, search of it in the DoD Activity Address Directory (DoDAAD) </a:t>
            </a:r>
          </a:p>
          <a:p>
            <a:pPr marL="1028700" lvl="1" indent="-342900"/>
            <a:r>
              <a:rPr lang="en-US" sz="1800" dirty="0">
                <a:hlinkClick r:id="rId2"/>
              </a:rPr>
              <a:t>https://www.transactionservices.dla.mil/eDODAAD/index.asp</a:t>
            </a:r>
            <a:r>
              <a:rPr lang="en-US" sz="1800" dirty="0"/>
              <a:t> </a:t>
            </a:r>
            <a:endParaRPr lang="en-US" sz="1800" dirty="0">
              <a:solidFill>
                <a:schemeClr val="tx1"/>
              </a:solidFill>
            </a:endParaRPr>
          </a:p>
        </p:txBody>
      </p:sp>
    </p:spTree>
    <p:extLst>
      <p:ext uri="{BB962C8B-B14F-4D97-AF65-F5344CB8AC3E}">
        <p14:creationId xmlns:p14="http://schemas.microsoft.com/office/powerpoint/2010/main" val="22759344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A76222C-85C7-45F1-BE62-6886C960F6B2}"/>
              </a:ext>
            </a:extLst>
          </p:cNvPr>
          <p:cNvSpPr>
            <a:spLocks noGrp="1"/>
          </p:cNvSpPr>
          <p:nvPr>
            <p:ph type="body" sz="quarter" idx="10"/>
          </p:nvPr>
        </p:nvSpPr>
        <p:spPr>
          <a:xfrm>
            <a:off x="53510" y="122739"/>
            <a:ext cx="6836804" cy="425902"/>
          </a:xfrm>
        </p:spPr>
        <p:txBody>
          <a:bodyPr/>
          <a:lstStyle/>
          <a:p>
            <a:r>
              <a:rPr lang="en-US" sz="3200" dirty="0"/>
              <a:t>GSA Order Form – DD FORM 1348-6</a:t>
            </a:r>
          </a:p>
        </p:txBody>
      </p:sp>
      <p:graphicFrame>
        <p:nvGraphicFramePr>
          <p:cNvPr id="7" name="Table 9">
            <a:extLst>
              <a:ext uri="{FF2B5EF4-FFF2-40B4-BE49-F238E27FC236}">
                <a16:creationId xmlns:a16="http://schemas.microsoft.com/office/drawing/2014/main" id="{4FCB1E7A-30EF-4707-88E7-3DD0E8EBD7CA}"/>
              </a:ext>
            </a:extLst>
          </p:cNvPr>
          <p:cNvGraphicFramePr>
            <a:graphicFrameLocks noGrp="1"/>
          </p:cNvGraphicFramePr>
          <p:nvPr>
            <p:ph sz="quarter" idx="12"/>
            <p:extLst>
              <p:ext uri="{D42A27DB-BD31-4B8C-83A1-F6EECF244321}">
                <p14:modId xmlns:p14="http://schemas.microsoft.com/office/powerpoint/2010/main" val="4078600624"/>
              </p:ext>
            </p:extLst>
          </p:nvPr>
        </p:nvGraphicFramePr>
        <p:xfrm>
          <a:off x="53509" y="590362"/>
          <a:ext cx="6452065" cy="5598587"/>
        </p:xfrm>
        <a:graphic>
          <a:graphicData uri="http://schemas.openxmlformats.org/drawingml/2006/table">
            <a:tbl>
              <a:tblPr firstRow="1" bandRow="1">
                <a:tableStyleId>{5C22544A-7EE6-4342-B048-85BDC9FD1C3A}</a:tableStyleId>
              </a:tblPr>
              <a:tblGrid>
                <a:gridCol w="1459443">
                  <a:extLst>
                    <a:ext uri="{9D8B030D-6E8A-4147-A177-3AD203B41FA5}">
                      <a16:colId xmlns:a16="http://schemas.microsoft.com/office/drawing/2014/main" val="197461600"/>
                    </a:ext>
                  </a:extLst>
                </a:gridCol>
                <a:gridCol w="4992622">
                  <a:extLst>
                    <a:ext uri="{9D8B030D-6E8A-4147-A177-3AD203B41FA5}">
                      <a16:colId xmlns:a16="http://schemas.microsoft.com/office/drawing/2014/main" val="709132037"/>
                    </a:ext>
                  </a:extLst>
                </a:gridCol>
              </a:tblGrid>
              <a:tr h="326079">
                <a:tc>
                  <a:txBody>
                    <a:bodyPr/>
                    <a:lstStyle/>
                    <a:p>
                      <a:pPr algn="ctr"/>
                      <a:r>
                        <a:rPr lang="en-US" sz="1600" dirty="0"/>
                        <a:t>CELLS</a:t>
                      </a:r>
                    </a:p>
                  </a:txBody>
                  <a:tcPr/>
                </a:tc>
                <a:tc>
                  <a:txBody>
                    <a:bodyPr/>
                    <a:lstStyle/>
                    <a:p>
                      <a:pPr algn="ctr"/>
                      <a:r>
                        <a:rPr lang="en-US" sz="1600" dirty="0"/>
                        <a:t>COMMENTS</a:t>
                      </a:r>
                    </a:p>
                  </a:txBody>
                  <a:tcPr/>
                </a:tc>
                <a:extLst>
                  <a:ext uri="{0D108BD9-81ED-4DB2-BD59-A6C34878D82A}">
                    <a16:rowId xmlns:a16="http://schemas.microsoft.com/office/drawing/2014/main" val="4055797665"/>
                  </a:ext>
                </a:extLst>
              </a:tr>
              <a:tr h="230973">
                <a:tc>
                  <a:txBody>
                    <a:bodyPr/>
                    <a:lstStyle/>
                    <a:p>
                      <a:pPr algn="ctr"/>
                      <a:r>
                        <a:rPr lang="en-US" sz="1100" dirty="0"/>
                        <a:t>1-7</a:t>
                      </a:r>
                    </a:p>
                  </a:txBody>
                  <a:tcPr/>
                </a:tc>
                <a:tc>
                  <a:txBody>
                    <a:bodyPr/>
                    <a:lstStyle/>
                    <a:p>
                      <a:pPr algn="l"/>
                      <a:r>
                        <a:rPr lang="en-US" sz="1100" dirty="0"/>
                        <a:t>Keep the same</a:t>
                      </a:r>
                    </a:p>
                  </a:txBody>
                  <a:tcPr/>
                </a:tc>
                <a:extLst>
                  <a:ext uri="{0D108BD9-81ED-4DB2-BD59-A6C34878D82A}">
                    <a16:rowId xmlns:a16="http://schemas.microsoft.com/office/drawing/2014/main" val="4235167406"/>
                  </a:ext>
                </a:extLst>
              </a:tr>
              <a:tr h="425003">
                <a:tc>
                  <a:txBody>
                    <a:bodyPr/>
                    <a:lstStyle/>
                    <a:p>
                      <a:pPr algn="ctr"/>
                      <a:r>
                        <a:rPr lang="en-US" sz="1100" dirty="0"/>
                        <a:t>8-22</a:t>
                      </a:r>
                    </a:p>
                  </a:txBody>
                  <a:tcPr/>
                </a:tc>
                <a:tc>
                  <a:txBody>
                    <a:bodyPr/>
                    <a:lstStyle/>
                    <a:p>
                      <a:pPr algn="l"/>
                      <a:r>
                        <a:rPr lang="en-US" sz="1100" dirty="0"/>
                        <a:t>Determine safe NSN:  </a:t>
                      </a:r>
                      <a:r>
                        <a:rPr lang="en-US" sz="900" dirty="0">
                          <a:hlinkClick r:id="rId2"/>
                        </a:rPr>
                        <a:t>https://www.gsa.gov/cdnstatic/Class_6_Filing_Cabinets.pdf</a:t>
                      </a:r>
                      <a:endParaRPr lang="en-US" sz="900" dirty="0"/>
                    </a:p>
                    <a:p>
                      <a:pPr algn="l"/>
                      <a:r>
                        <a:rPr lang="en-US" sz="900" dirty="0"/>
                        <a:t>Verify current safe cost on GSA Global or GSA Advantage websites (Refer to slide 13)</a:t>
                      </a:r>
                    </a:p>
                    <a:p>
                      <a:pPr algn="l"/>
                      <a:r>
                        <a:rPr lang="en-US" sz="1100" dirty="0"/>
                        <a:t>If ordering different types of safes, attach a SF344.  See slide 6 for further details.</a:t>
                      </a:r>
                      <a:endParaRPr lang="en-US" sz="900" dirty="0"/>
                    </a:p>
                  </a:txBody>
                  <a:tcPr/>
                </a:tc>
                <a:extLst>
                  <a:ext uri="{0D108BD9-81ED-4DB2-BD59-A6C34878D82A}">
                    <a16:rowId xmlns:a16="http://schemas.microsoft.com/office/drawing/2014/main" val="1929206035"/>
                  </a:ext>
                </a:extLst>
              </a:tr>
              <a:tr h="230973">
                <a:tc>
                  <a:txBody>
                    <a:bodyPr/>
                    <a:lstStyle/>
                    <a:p>
                      <a:pPr algn="ctr"/>
                      <a:r>
                        <a:rPr lang="en-US" sz="1100" dirty="0"/>
                        <a:t>23-24</a:t>
                      </a:r>
                    </a:p>
                  </a:txBody>
                  <a:tcPr/>
                </a:tc>
                <a:tc>
                  <a:txBody>
                    <a:bodyPr/>
                    <a:lstStyle/>
                    <a:p>
                      <a:pPr algn="l"/>
                      <a:r>
                        <a:rPr lang="en-US" sz="1100" dirty="0"/>
                        <a:t>Keep the same</a:t>
                      </a:r>
                    </a:p>
                  </a:txBody>
                  <a:tcPr/>
                </a:tc>
                <a:extLst>
                  <a:ext uri="{0D108BD9-81ED-4DB2-BD59-A6C34878D82A}">
                    <a16:rowId xmlns:a16="http://schemas.microsoft.com/office/drawing/2014/main" val="3492476765"/>
                  </a:ext>
                </a:extLst>
              </a:tr>
              <a:tr h="230973">
                <a:tc>
                  <a:txBody>
                    <a:bodyPr/>
                    <a:lstStyle/>
                    <a:p>
                      <a:pPr algn="ctr"/>
                      <a:r>
                        <a:rPr lang="en-US" sz="1100" dirty="0"/>
                        <a:t>25-29</a:t>
                      </a:r>
                    </a:p>
                  </a:txBody>
                  <a:tcPr/>
                </a:tc>
                <a:tc>
                  <a:txBody>
                    <a:bodyPr/>
                    <a:lstStyle/>
                    <a:p>
                      <a:pPr algn="l"/>
                      <a:r>
                        <a:rPr lang="en-US" sz="1100" dirty="0"/>
                        <a:t>Enter the quantity of containers needed</a:t>
                      </a:r>
                    </a:p>
                  </a:txBody>
                  <a:tcPr/>
                </a:tc>
                <a:extLst>
                  <a:ext uri="{0D108BD9-81ED-4DB2-BD59-A6C34878D82A}">
                    <a16:rowId xmlns:a16="http://schemas.microsoft.com/office/drawing/2014/main" val="2401279056"/>
                  </a:ext>
                </a:extLst>
              </a:tr>
              <a:tr h="828784">
                <a:tc>
                  <a:txBody>
                    <a:bodyPr/>
                    <a:lstStyle/>
                    <a:p>
                      <a:pPr algn="ctr"/>
                      <a:r>
                        <a:rPr lang="en-US" sz="1100" dirty="0"/>
                        <a:t>30-35</a:t>
                      </a:r>
                    </a:p>
                    <a:p>
                      <a:pPr algn="ctr"/>
                      <a:r>
                        <a:rPr lang="en-US" sz="1100" dirty="0"/>
                        <a:t>(Example DoDAAC)</a:t>
                      </a:r>
                    </a:p>
                  </a:txBody>
                  <a:tcPr/>
                </a:tc>
                <a:tc>
                  <a:txBody>
                    <a:bodyPr/>
                    <a:lstStyle/>
                    <a:p>
                      <a:pPr algn="l"/>
                      <a:r>
                        <a:rPr lang="en-US" sz="1100" dirty="0"/>
                        <a:t>Enter an active DoD Activity Address Code (DoDAAC).  GSA will not ship an order to a DoD Contractor unless an active DoDAAC is verified.  GSA will verify the DoDAAC through the DoD Activity Address Directory (DoDAAD) </a:t>
                      </a:r>
                      <a:r>
                        <a:rPr lang="en-US" sz="1100" dirty="0">
                          <a:hlinkClick r:id="rId3"/>
                        </a:rPr>
                        <a:t>https://www.dla.mil/HQ/InformationOperations/DLMS/DLMSPrograms/DoDAAD/</a:t>
                      </a:r>
                      <a:r>
                        <a:rPr lang="en-US" sz="1100" dirty="0"/>
                        <a:t> </a:t>
                      </a:r>
                    </a:p>
                  </a:txBody>
                  <a:tcPr/>
                </a:tc>
                <a:extLst>
                  <a:ext uri="{0D108BD9-81ED-4DB2-BD59-A6C34878D82A}">
                    <a16:rowId xmlns:a16="http://schemas.microsoft.com/office/drawing/2014/main" val="3516122498"/>
                  </a:ext>
                </a:extLst>
              </a:tr>
              <a:tr h="230973">
                <a:tc>
                  <a:txBody>
                    <a:bodyPr/>
                    <a:lstStyle/>
                    <a:p>
                      <a:pPr algn="ctr"/>
                      <a:r>
                        <a:rPr lang="en-US" sz="1100" dirty="0"/>
                        <a:t>36-39</a:t>
                      </a:r>
                    </a:p>
                  </a:txBody>
                  <a:tcPr/>
                </a:tc>
                <a:tc>
                  <a:txBody>
                    <a:bodyPr/>
                    <a:lstStyle/>
                    <a:p>
                      <a:pPr algn="l"/>
                      <a:r>
                        <a:rPr lang="en-US" sz="1100" dirty="0"/>
                        <a:t>Enter date in Julian date format.  (Refer to slide 12)</a:t>
                      </a:r>
                    </a:p>
                  </a:txBody>
                  <a:tcPr/>
                </a:tc>
                <a:extLst>
                  <a:ext uri="{0D108BD9-81ED-4DB2-BD59-A6C34878D82A}">
                    <a16:rowId xmlns:a16="http://schemas.microsoft.com/office/drawing/2014/main" val="957438609"/>
                  </a:ext>
                </a:extLst>
              </a:tr>
              <a:tr h="230973">
                <a:tc>
                  <a:txBody>
                    <a:bodyPr/>
                    <a:lstStyle/>
                    <a:p>
                      <a:pPr algn="ctr"/>
                      <a:r>
                        <a:rPr lang="en-US" sz="1100" dirty="0"/>
                        <a:t>40-43</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t>This unique four-character code (presumably sequential, and numeric or alphanumeric ) is assigned by requestor for their own control purposes. It must not be duplicated on any one day.  </a:t>
                      </a:r>
                    </a:p>
                  </a:txBody>
                  <a:tcPr/>
                </a:tc>
                <a:extLst>
                  <a:ext uri="{0D108BD9-81ED-4DB2-BD59-A6C34878D82A}">
                    <a16:rowId xmlns:a16="http://schemas.microsoft.com/office/drawing/2014/main" val="3748407635"/>
                  </a:ext>
                </a:extLst>
              </a:tr>
              <a:tr h="230973">
                <a:tc>
                  <a:txBody>
                    <a:bodyPr/>
                    <a:lstStyle/>
                    <a:p>
                      <a:pPr algn="ctr"/>
                      <a:r>
                        <a:rPr lang="en-US" sz="1100" dirty="0"/>
                        <a:t>51, 52-53, 60-61</a:t>
                      </a:r>
                    </a:p>
                  </a:txBody>
                  <a:tcPr/>
                </a:tc>
                <a:tc>
                  <a:txBody>
                    <a:bodyPr/>
                    <a:lstStyle/>
                    <a:p>
                      <a:pPr algn="l"/>
                      <a:r>
                        <a:rPr lang="en-US" sz="1100" dirty="0"/>
                        <a:t>Keep the same.  Cells 60-61 identifies priority (01, the highest, to 15, the lowest)</a:t>
                      </a:r>
                    </a:p>
                  </a:txBody>
                  <a:tcPr/>
                </a:tc>
                <a:extLst>
                  <a:ext uri="{0D108BD9-81ED-4DB2-BD59-A6C34878D82A}">
                    <a16:rowId xmlns:a16="http://schemas.microsoft.com/office/drawing/2014/main" val="188986331"/>
                  </a:ext>
                </a:extLst>
              </a:tr>
              <a:tr h="380426">
                <a:tc>
                  <a:txBody>
                    <a:bodyPr/>
                    <a:lstStyle/>
                    <a:p>
                      <a:pPr algn="ctr"/>
                      <a:r>
                        <a:rPr lang="en-US" sz="1100" b="1" u="sng" dirty="0"/>
                        <a:t>Identification Data </a:t>
                      </a:r>
                      <a:r>
                        <a:rPr lang="en-US" sz="1100" dirty="0"/>
                        <a:t>Field 1 and 8</a:t>
                      </a:r>
                    </a:p>
                  </a:txBody>
                  <a:tcPr/>
                </a:tc>
                <a:tc>
                  <a:txBody>
                    <a:bodyPr/>
                    <a:lstStyle/>
                    <a:p>
                      <a:pPr algn="l"/>
                      <a:r>
                        <a:rPr lang="en-US" sz="1100" dirty="0"/>
                        <a:t>If you want a specific container manufacture, specify it here.  If you do not, GSA will make the selection for you.</a:t>
                      </a:r>
                    </a:p>
                  </a:txBody>
                  <a:tcPr/>
                </a:tc>
                <a:extLst>
                  <a:ext uri="{0D108BD9-81ED-4DB2-BD59-A6C34878D82A}">
                    <a16:rowId xmlns:a16="http://schemas.microsoft.com/office/drawing/2014/main" val="3559658713"/>
                  </a:ext>
                </a:extLst>
              </a:tr>
              <a:tr h="380426">
                <a:tc>
                  <a:txBody>
                    <a:bodyPr/>
                    <a:lstStyle/>
                    <a:p>
                      <a:pPr algn="ctr"/>
                      <a:r>
                        <a:rPr lang="en-US" sz="1100" dirty="0"/>
                        <a:t>Field 5, 7, 8a, 8b</a:t>
                      </a:r>
                    </a:p>
                  </a:txBody>
                  <a:tcPr/>
                </a:tc>
                <a:tc>
                  <a:txBody>
                    <a:bodyPr/>
                    <a:lstStyle/>
                    <a:p>
                      <a:pPr algn="l"/>
                      <a:r>
                        <a:rPr lang="en-US" sz="1100" dirty="0"/>
                        <a:t>Fill in this information if available.  This information is found on the GSA Global Supply Portal or the GSA Security Container Catalog by searching by the NSN.</a:t>
                      </a:r>
                    </a:p>
                  </a:txBody>
                  <a:tcPr/>
                </a:tc>
                <a:extLst>
                  <a:ext uri="{0D108BD9-81ED-4DB2-BD59-A6C34878D82A}">
                    <a16:rowId xmlns:a16="http://schemas.microsoft.com/office/drawing/2014/main" val="2659582440"/>
                  </a:ext>
                </a:extLst>
              </a:tr>
              <a:tr h="230973">
                <a:tc>
                  <a:txBody>
                    <a:bodyPr/>
                    <a:lstStyle/>
                    <a:p>
                      <a:pPr algn="ctr"/>
                      <a:r>
                        <a:rPr lang="en-US" sz="1100" dirty="0"/>
                        <a:t>Field 10</a:t>
                      </a:r>
                    </a:p>
                  </a:txBody>
                  <a:tcPr/>
                </a:tc>
                <a:tc>
                  <a:txBody>
                    <a:bodyPr/>
                    <a:lstStyle/>
                    <a:p>
                      <a:pPr algn="l"/>
                      <a:r>
                        <a:rPr lang="en-US" sz="1100" dirty="0"/>
                        <a:t>Enter requestor name and address</a:t>
                      </a:r>
                    </a:p>
                  </a:txBody>
                  <a:tcPr/>
                </a:tc>
                <a:extLst>
                  <a:ext uri="{0D108BD9-81ED-4DB2-BD59-A6C34878D82A}">
                    <a16:rowId xmlns:a16="http://schemas.microsoft.com/office/drawing/2014/main" val="2273698253"/>
                  </a:ext>
                </a:extLst>
              </a:tr>
              <a:tr h="529879">
                <a:tc>
                  <a:txBody>
                    <a:bodyPr/>
                    <a:lstStyle/>
                    <a:p>
                      <a:pPr algn="ctr"/>
                      <a:r>
                        <a:rPr lang="en-US" sz="1100" dirty="0"/>
                        <a:t>Field 11</a:t>
                      </a:r>
                    </a:p>
                  </a:txBody>
                  <a:tcPr/>
                </a:tc>
                <a:tc>
                  <a:txBody>
                    <a:bodyPr/>
                    <a:lstStyle/>
                    <a:p>
                      <a:pPr algn="l"/>
                      <a:r>
                        <a:rPr lang="en-US" sz="1100" dirty="0"/>
                        <a:t>If requestor wants the containers to be shipped to a different location within the LOB, enter the address and POC  in field 11.  Otherwise the items will be shipped to the address listed in field 10.  </a:t>
                      </a:r>
                    </a:p>
                  </a:txBody>
                  <a:tcPr/>
                </a:tc>
                <a:extLst>
                  <a:ext uri="{0D108BD9-81ED-4DB2-BD59-A6C34878D82A}">
                    <a16:rowId xmlns:a16="http://schemas.microsoft.com/office/drawing/2014/main" val="686282304"/>
                  </a:ext>
                </a:extLst>
              </a:tr>
              <a:tr h="274003">
                <a:tc>
                  <a:txBody>
                    <a:bodyPr/>
                    <a:lstStyle/>
                    <a:p>
                      <a:pPr algn="ctr"/>
                      <a:r>
                        <a:rPr lang="en-US" sz="1100" dirty="0"/>
                        <a:t>Completed Form</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t>Email DD Form 1348-6 to  </a:t>
                      </a:r>
                      <a:r>
                        <a:rPr lang="en-US" sz="1100" dirty="0">
                          <a:hlinkClick r:id="rId4"/>
                        </a:rPr>
                        <a:t>rpc@gsa.gov</a:t>
                      </a:r>
                      <a:endParaRPr lang="en-US" sz="1100" dirty="0"/>
                    </a:p>
                  </a:txBody>
                  <a:tcPr/>
                </a:tc>
                <a:extLst>
                  <a:ext uri="{0D108BD9-81ED-4DB2-BD59-A6C34878D82A}">
                    <a16:rowId xmlns:a16="http://schemas.microsoft.com/office/drawing/2014/main" val="3023437282"/>
                  </a:ext>
                </a:extLst>
              </a:tr>
            </a:tbl>
          </a:graphicData>
        </a:graphic>
      </p:graphicFrame>
      <p:pic>
        <p:nvPicPr>
          <p:cNvPr id="4" name="Picture 3">
            <a:extLst>
              <a:ext uri="{FF2B5EF4-FFF2-40B4-BE49-F238E27FC236}">
                <a16:creationId xmlns:a16="http://schemas.microsoft.com/office/drawing/2014/main" id="{7493D415-E0A2-4B31-803C-E0CAE3A5ADF0}"/>
              </a:ext>
            </a:extLst>
          </p:cNvPr>
          <p:cNvPicPr>
            <a:picLocks noChangeAspect="1"/>
          </p:cNvPicPr>
          <p:nvPr/>
        </p:nvPicPr>
        <p:blipFill>
          <a:blip r:embed="rId5"/>
          <a:stretch>
            <a:fillRect/>
          </a:stretch>
        </p:blipFill>
        <p:spPr>
          <a:xfrm>
            <a:off x="6556296" y="548641"/>
            <a:ext cx="5582194" cy="5598587"/>
          </a:xfrm>
          <a:prstGeom prst="rect">
            <a:avLst/>
          </a:prstGeom>
        </p:spPr>
      </p:pic>
    </p:spTree>
    <p:extLst>
      <p:ext uri="{BB962C8B-B14F-4D97-AF65-F5344CB8AC3E}">
        <p14:creationId xmlns:p14="http://schemas.microsoft.com/office/powerpoint/2010/main" val="5672610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A76222C-85C7-45F1-BE62-6886C960F6B2}"/>
              </a:ext>
            </a:extLst>
          </p:cNvPr>
          <p:cNvSpPr>
            <a:spLocks noGrp="1"/>
          </p:cNvSpPr>
          <p:nvPr>
            <p:ph type="body" sz="quarter" idx="10"/>
          </p:nvPr>
        </p:nvSpPr>
        <p:spPr>
          <a:xfrm>
            <a:off x="53510" y="122739"/>
            <a:ext cx="6836804" cy="425902"/>
          </a:xfrm>
        </p:spPr>
        <p:txBody>
          <a:bodyPr/>
          <a:lstStyle/>
          <a:p>
            <a:r>
              <a:rPr lang="en-US" sz="3200" dirty="0"/>
              <a:t>GSA Order Form – Standard FORM 344</a:t>
            </a:r>
          </a:p>
        </p:txBody>
      </p:sp>
      <p:graphicFrame>
        <p:nvGraphicFramePr>
          <p:cNvPr id="7" name="Table 9">
            <a:extLst>
              <a:ext uri="{FF2B5EF4-FFF2-40B4-BE49-F238E27FC236}">
                <a16:creationId xmlns:a16="http://schemas.microsoft.com/office/drawing/2014/main" id="{4FCB1E7A-30EF-4707-88E7-3DD0E8EBD7CA}"/>
              </a:ext>
            </a:extLst>
          </p:cNvPr>
          <p:cNvGraphicFramePr>
            <a:graphicFrameLocks noGrp="1"/>
          </p:cNvGraphicFramePr>
          <p:nvPr>
            <p:ph sz="quarter" idx="12"/>
            <p:extLst>
              <p:ext uri="{D42A27DB-BD31-4B8C-83A1-F6EECF244321}">
                <p14:modId xmlns:p14="http://schemas.microsoft.com/office/powerpoint/2010/main" val="1146240917"/>
              </p:ext>
            </p:extLst>
          </p:nvPr>
        </p:nvGraphicFramePr>
        <p:xfrm>
          <a:off x="34460" y="580837"/>
          <a:ext cx="6166317" cy="5348032"/>
        </p:xfrm>
        <a:graphic>
          <a:graphicData uri="http://schemas.openxmlformats.org/drawingml/2006/table">
            <a:tbl>
              <a:tblPr firstRow="1" bandRow="1">
                <a:tableStyleId>{5C22544A-7EE6-4342-B048-85BDC9FD1C3A}</a:tableStyleId>
              </a:tblPr>
              <a:tblGrid>
                <a:gridCol w="1605044">
                  <a:extLst>
                    <a:ext uri="{9D8B030D-6E8A-4147-A177-3AD203B41FA5}">
                      <a16:colId xmlns:a16="http://schemas.microsoft.com/office/drawing/2014/main" val="197461600"/>
                    </a:ext>
                  </a:extLst>
                </a:gridCol>
                <a:gridCol w="4561273">
                  <a:extLst>
                    <a:ext uri="{9D8B030D-6E8A-4147-A177-3AD203B41FA5}">
                      <a16:colId xmlns:a16="http://schemas.microsoft.com/office/drawing/2014/main" val="709132037"/>
                    </a:ext>
                  </a:extLst>
                </a:gridCol>
              </a:tblGrid>
              <a:tr h="326079">
                <a:tc>
                  <a:txBody>
                    <a:bodyPr/>
                    <a:lstStyle/>
                    <a:p>
                      <a:pPr algn="ctr"/>
                      <a:r>
                        <a:rPr lang="en-US" sz="1600" dirty="0"/>
                        <a:t>CELLS</a:t>
                      </a:r>
                    </a:p>
                  </a:txBody>
                  <a:tcPr/>
                </a:tc>
                <a:tc>
                  <a:txBody>
                    <a:bodyPr/>
                    <a:lstStyle/>
                    <a:p>
                      <a:pPr algn="ctr"/>
                      <a:r>
                        <a:rPr lang="en-US" sz="1600" dirty="0"/>
                        <a:t>COMMENTS</a:t>
                      </a:r>
                    </a:p>
                  </a:txBody>
                  <a:tcPr/>
                </a:tc>
                <a:extLst>
                  <a:ext uri="{0D108BD9-81ED-4DB2-BD59-A6C34878D82A}">
                    <a16:rowId xmlns:a16="http://schemas.microsoft.com/office/drawing/2014/main" val="4055797665"/>
                  </a:ext>
                </a:extLst>
              </a:tr>
              <a:tr h="230973">
                <a:tc>
                  <a:txBody>
                    <a:bodyPr/>
                    <a:lstStyle/>
                    <a:p>
                      <a:pPr algn="ctr"/>
                      <a:endParaRPr lang="en-US" sz="1000" dirty="0"/>
                    </a:p>
                  </a:txBody>
                  <a:tcPr/>
                </a:tc>
                <a:tc>
                  <a:txBody>
                    <a:bodyPr/>
                    <a:lstStyle/>
                    <a:p>
                      <a:pPr algn="l"/>
                      <a:r>
                        <a:rPr lang="en-US" sz="1000" dirty="0"/>
                        <a:t>If ordering different types of containers in the same request, attach a SF344 to the DoD Form 1348-6.  </a:t>
                      </a:r>
                      <a:r>
                        <a:rPr lang="en-US" sz="1000" dirty="0">
                          <a:hlinkClick r:id="rId2"/>
                        </a:rPr>
                        <a:t>https://www.gsa.gov/cdnstatic/SF_344_fillable.pdf</a:t>
                      </a:r>
                      <a:r>
                        <a:rPr lang="en-US" sz="1000" dirty="0"/>
                        <a:t> </a:t>
                      </a:r>
                    </a:p>
                    <a:p>
                      <a:pPr algn="l"/>
                      <a:r>
                        <a:rPr lang="en-US" sz="1000" dirty="0"/>
                        <a:t>Note:  Dashed numbers below field represent the corresponding cells in the DoD Form 1348-6.   </a:t>
                      </a:r>
                    </a:p>
                  </a:txBody>
                  <a:tcPr/>
                </a:tc>
                <a:extLst>
                  <a:ext uri="{0D108BD9-81ED-4DB2-BD59-A6C34878D82A}">
                    <a16:rowId xmlns:a16="http://schemas.microsoft.com/office/drawing/2014/main" val="4028268281"/>
                  </a:ext>
                </a:extLst>
              </a:tr>
              <a:tr h="230973">
                <a:tc>
                  <a:txBody>
                    <a:bodyPr/>
                    <a:lstStyle/>
                    <a:p>
                      <a:pPr algn="ctr"/>
                      <a:r>
                        <a:rPr lang="en-US" sz="1000" dirty="0"/>
                        <a:t>DOC ID 1-3</a:t>
                      </a:r>
                    </a:p>
                  </a:txBody>
                  <a:tcPr/>
                </a:tc>
                <a:tc>
                  <a:txBody>
                    <a:bodyPr/>
                    <a:lstStyle/>
                    <a:p>
                      <a:pPr algn="l"/>
                      <a:r>
                        <a:rPr lang="en-US" sz="1000" dirty="0"/>
                        <a:t>Keep the same</a:t>
                      </a:r>
                    </a:p>
                  </a:txBody>
                  <a:tcPr/>
                </a:tc>
                <a:extLst>
                  <a:ext uri="{0D108BD9-81ED-4DB2-BD59-A6C34878D82A}">
                    <a16:rowId xmlns:a16="http://schemas.microsoft.com/office/drawing/2014/main" val="4235167406"/>
                  </a:ext>
                </a:extLst>
              </a:tr>
              <a:tr h="332747">
                <a:tc>
                  <a:txBody>
                    <a:bodyPr/>
                    <a:lstStyle/>
                    <a:p>
                      <a:pPr algn="ctr"/>
                      <a:r>
                        <a:rPr lang="en-US" sz="1000" dirty="0"/>
                        <a:t>DOC ID 9-10</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t>(Example DoDAAC)</a:t>
                      </a:r>
                    </a:p>
                  </a:txBody>
                  <a:tcPr/>
                </a:tc>
                <a:tc>
                  <a:txBody>
                    <a:bodyPr/>
                    <a:lstStyle/>
                    <a:p>
                      <a:pPr algn="l"/>
                      <a:r>
                        <a:rPr lang="en-US" sz="1000" dirty="0"/>
                        <a:t>Enter DoDAAC listed on 1348-6</a:t>
                      </a:r>
                    </a:p>
                  </a:txBody>
                  <a:tcPr/>
                </a:tc>
                <a:extLst>
                  <a:ext uri="{0D108BD9-81ED-4DB2-BD59-A6C34878D82A}">
                    <a16:rowId xmlns:a16="http://schemas.microsoft.com/office/drawing/2014/main" val="1929206035"/>
                  </a:ext>
                </a:extLst>
              </a:tr>
              <a:tr h="230973">
                <a:tc>
                  <a:txBody>
                    <a:bodyPr/>
                    <a:lstStyle/>
                    <a:p>
                      <a:pPr algn="ctr"/>
                      <a:r>
                        <a:rPr lang="en-US" sz="1000" dirty="0"/>
                        <a:t>DOC ID 11</a:t>
                      </a:r>
                    </a:p>
                  </a:txBody>
                  <a:tcPr/>
                </a:tc>
                <a:tc>
                  <a:txBody>
                    <a:bodyPr/>
                    <a:lstStyle/>
                    <a:p>
                      <a:pPr algn="l"/>
                      <a:r>
                        <a:rPr lang="en-US" sz="1000" dirty="0"/>
                        <a:t>Enter Julian date</a:t>
                      </a:r>
                    </a:p>
                  </a:txBody>
                  <a:tcPr/>
                </a:tc>
                <a:extLst>
                  <a:ext uri="{0D108BD9-81ED-4DB2-BD59-A6C34878D82A}">
                    <a16:rowId xmlns:a16="http://schemas.microsoft.com/office/drawing/2014/main" val="3492476765"/>
                  </a:ext>
                </a:extLst>
              </a:tr>
              <a:tr h="230973">
                <a:tc>
                  <a:txBody>
                    <a:bodyPr/>
                    <a:lstStyle/>
                    <a:p>
                      <a:pPr algn="ctr"/>
                      <a:r>
                        <a:rPr lang="en-US" sz="1000" dirty="0"/>
                        <a:t>DOC ID 16f, 17, 20</a:t>
                      </a:r>
                    </a:p>
                  </a:txBody>
                  <a:tcPr/>
                </a:tc>
                <a:tc>
                  <a:txBody>
                    <a:bodyPr/>
                    <a:lstStyle/>
                    <a:p>
                      <a:pPr algn="l"/>
                      <a:r>
                        <a:rPr lang="en-US" sz="1000" dirty="0"/>
                        <a:t>Keep the same Cells 60-61 identifies priority (01, the highest, to 15, the lowest)</a:t>
                      </a:r>
                    </a:p>
                  </a:txBody>
                  <a:tcPr/>
                </a:tc>
                <a:extLst>
                  <a:ext uri="{0D108BD9-81ED-4DB2-BD59-A6C34878D82A}">
                    <a16:rowId xmlns:a16="http://schemas.microsoft.com/office/drawing/2014/main" val="2401279056"/>
                  </a:ext>
                </a:extLst>
              </a:tr>
              <a:tr h="230973">
                <a:tc>
                  <a:txBody>
                    <a:bodyPr/>
                    <a:lstStyle/>
                    <a:p>
                      <a:pPr algn="ctr"/>
                      <a:r>
                        <a:rPr lang="en-US" sz="1000" dirty="0"/>
                        <a:t>Signature</a:t>
                      </a:r>
                    </a:p>
                  </a:txBody>
                  <a:tcPr/>
                </a:tc>
                <a:tc>
                  <a:txBody>
                    <a:bodyPr/>
                    <a:lstStyle/>
                    <a:p>
                      <a:pPr algn="l"/>
                      <a:r>
                        <a:rPr lang="en-US" sz="1000" dirty="0"/>
                        <a:t>Enter Adobe digital signature</a:t>
                      </a:r>
                    </a:p>
                  </a:txBody>
                  <a:tcPr/>
                </a:tc>
                <a:extLst>
                  <a:ext uri="{0D108BD9-81ED-4DB2-BD59-A6C34878D82A}">
                    <a16:rowId xmlns:a16="http://schemas.microsoft.com/office/drawing/2014/main" val="957438609"/>
                  </a:ext>
                </a:extLst>
              </a:tr>
              <a:tr h="230973">
                <a:tc>
                  <a:txBody>
                    <a:bodyPr/>
                    <a:lstStyle/>
                    <a:p>
                      <a:pPr algn="ctr"/>
                      <a:r>
                        <a:rPr lang="en-US" sz="1000" dirty="0"/>
                        <a:t>Phone Number</a:t>
                      </a:r>
                    </a:p>
                  </a:txBody>
                  <a:tcPr/>
                </a:tc>
                <a:tc>
                  <a:txBody>
                    <a:bodyPr/>
                    <a:lstStyle/>
                    <a:p>
                      <a:pPr algn="l"/>
                      <a:r>
                        <a:rPr lang="en-US" sz="1000" dirty="0"/>
                        <a:t>Enter phone number of person signing</a:t>
                      </a:r>
                    </a:p>
                  </a:txBody>
                  <a:tcPr/>
                </a:tc>
                <a:extLst>
                  <a:ext uri="{0D108BD9-81ED-4DB2-BD59-A6C34878D82A}">
                    <a16:rowId xmlns:a16="http://schemas.microsoft.com/office/drawing/2014/main" val="3748407635"/>
                  </a:ext>
                </a:extLst>
              </a:tr>
              <a:tr h="380426">
                <a:tc>
                  <a:txBody>
                    <a:bodyPr/>
                    <a:lstStyle/>
                    <a:p>
                      <a:pPr algn="ctr"/>
                      <a:r>
                        <a:rPr lang="en-US" sz="1000" dirty="0"/>
                        <a:t>REQ DATA 4, 5</a:t>
                      </a:r>
                    </a:p>
                  </a:txBody>
                  <a:tcPr/>
                </a:tc>
                <a:tc>
                  <a:txBody>
                    <a:bodyPr/>
                    <a:lstStyle/>
                    <a:p>
                      <a:pPr algn="l"/>
                      <a:r>
                        <a:rPr lang="en-US" sz="1000" dirty="0"/>
                        <a:t>Enter NSN; 8-11 first four digits and 12-20 the remaining digits</a:t>
                      </a:r>
                    </a:p>
                    <a:p>
                      <a:pPr algn="l"/>
                      <a:r>
                        <a:rPr lang="en-US" sz="1200" dirty="0"/>
                        <a:t>Determine safe NSN:  </a:t>
                      </a:r>
                      <a:r>
                        <a:rPr lang="en-US" sz="900" dirty="0">
                          <a:hlinkClick r:id="rId3"/>
                        </a:rPr>
                        <a:t>https://www.gsa.gov/cdnstatic/Class_6_Filing_Cabinets.pdf</a:t>
                      </a:r>
                      <a:endParaRPr lang="en-US" sz="900" dirty="0"/>
                    </a:p>
                    <a:p>
                      <a:pPr algn="l"/>
                      <a:r>
                        <a:rPr lang="en-US" sz="1000" dirty="0"/>
                        <a:t>Verify current safe cost on GSA Global or GSA Advantage websites (Refer to slide 13)</a:t>
                      </a:r>
                    </a:p>
                  </a:txBody>
                  <a:tcPr/>
                </a:tc>
                <a:extLst>
                  <a:ext uri="{0D108BD9-81ED-4DB2-BD59-A6C34878D82A}">
                    <a16:rowId xmlns:a16="http://schemas.microsoft.com/office/drawing/2014/main" val="3559658713"/>
                  </a:ext>
                </a:extLst>
              </a:tr>
              <a:tr h="380426">
                <a:tc>
                  <a:txBody>
                    <a:bodyPr/>
                    <a:lstStyle/>
                    <a:p>
                      <a:pPr algn="ctr"/>
                      <a:r>
                        <a:rPr lang="en-US" sz="1000" dirty="0"/>
                        <a:t>REQ DATA 7</a:t>
                      </a:r>
                    </a:p>
                  </a:txBody>
                  <a:tcPr/>
                </a:tc>
                <a:tc>
                  <a:txBody>
                    <a:bodyPr/>
                    <a:lstStyle/>
                    <a:p>
                      <a:pPr algn="l"/>
                      <a:r>
                        <a:rPr lang="en-US" sz="1000" dirty="0"/>
                        <a:t>Keep the same</a:t>
                      </a:r>
                    </a:p>
                  </a:txBody>
                  <a:tcPr/>
                </a:tc>
                <a:extLst>
                  <a:ext uri="{0D108BD9-81ED-4DB2-BD59-A6C34878D82A}">
                    <a16:rowId xmlns:a16="http://schemas.microsoft.com/office/drawing/2014/main" val="2659582440"/>
                  </a:ext>
                </a:extLst>
              </a:tr>
              <a:tr h="230973">
                <a:tc>
                  <a:txBody>
                    <a:bodyPr/>
                    <a:lstStyle/>
                    <a:p>
                      <a:pPr algn="ctr"/>
                      <a:r>
                        <a:rPr lang="en-US" sz="1000" dirty="0"/>
                        <a:t>REQ DATA 8</a:t>
                      </a:r>
                    </a:p>
                  </a:txBody>
                  <a:tcPr/>
                </a:tc>
                <a:tc>
                  <a:txBody>
                    <a:bodyPr/>
                    <a:lstStyle/>
                    <a:p>
                      <a:pPr algn="l"/>
                      <a:r>
                        <a:rPr lang="en-US" sz="1000" dirty="0"/>
                        <a:t>Enter the quantity of safes</a:t>
                      </a:r>
                    </a:p>
                  </a:txBody>
                  <a:tcPr/>
                </a:tc>
                <a:extLst>
                  <a:ext uri="{0D108BD9-81ED-4DB2-BD59-A6C34878D82A}">
                    <a16:rowId xmlns:a16="http://schemas.microsoft.com/office/drawing/2014/main" val="2273698253"/>
                  </a:ext>
                </a:extLst>
              </a:tr>
              <a:tr h="234102">
                <a:tc>
                  <a:txBody>
                    <a:bodyPr/>
                    <a:lstStyle/>
                    <a:p>
                      <a:pPr algn="ctr"/>
                      <a:r>
                        <a:rPr lang="en-US" sz="1000" dirty="0"/>
                        <a:t>REQ DATA 12</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t>This unique four-character code (presumably sequential, and numeric or alphanumeric ) is assigned by requestor for their own control purposes. Each item requires a different code, and it must not be duplicated on any one day.  </a:t>
                      </a:r>
                    </a:p>
                  </a:txBody>
                  <a:tcPr/>
                </a:tc>
                <a:extLst>
                  <a:ext uri="{0D108BD9-81ED-4DB2-BD59-A6C34878D82A}">
                    <a16:rowId xmlns:a16="http://schemas.microsoft.com/office/drawing/2014/main" val="686282304"/>
                  </a:ext>
                </a:extLst>
              </a:tr>
              <a:tr h="274003">
                <a:tc>
                  <a:txBody>
                    <a:bodyPr/>
                    <a:lstStyle/>
                    <a:p>
                      <a:pPr algn="ctr"/>
                      <a:r>
                        <a:rPr lang="en-US" sz="1000" dirty="0"/>
                        <a:t>23. Remarks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t>Enter Shipping Address and delivery POC</a:t>
                      </a:r>
                    </a:p>
                  </a:txBody>
                  <a:tcPr/>
                </a:tc>
                <a:extLst>
                  <a:ext uri="{0D108BD9-81ED-4DB2-BD59-A6C34878D82A}">
                    <a16:rowId xmlns:a16="http://schemas.microsoft.com/office/drawing/2014/main" val="3023437282"/>
                  </a:ext>
                </a:extLst>
              </a:tr>
              <a:tr h="274003">
                <a:tc>
                  <a:txBody>
                    <a:bodyPr/>
                    <a:lstStyle/>
                    <a:p>
                      <a:pPr algn="ctr"/>
                      <a:r>
                        <a:rPr lang="en-US" sz="1000" dirty="0"/>
                        <a:t>23. Remarks</a:t>
                      </a:r>
                    </a:p>
                    <a:p>
                      <a:pPr algn="ctr"/>
                      <a:r>
                        <a:rPr lang="en-US" sz="1000" dirty="0"/>
                        <a:t>(Below Shipping Address)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t>Enter safe description. If you want a specific container manufacture, specify it here.  If you do not, GSA will make the selection for you.</a:t>
                      </a:r>
                    </a:p>
                  </a:txBody>
                  <a:tcPr/>
                </a:tc>
                <a:extLst>
                  <a:ext uri="{0D108BD9-81ED-4DB2-BD59-A6C34878D82A}">
                    <a16:rowId xmlns:a16="http://schemas.microsoft.com/office/drawing/2014/main" val="736245249"/>
                  </a:ext>
                </a:extLst>
              </a:tr>
              <a:tr h="274003">
                <a:tc>
                  <a:txBody>
                    <a:bodyPr/>
                    <a:lstStyle/>
                    <a:p>
                      <a:pPr algn="ctr"/>
                      <a:r>
                        <a:rPr lang="en-US" sz="1000" dirty="0"/>
                        <a:t>Completed Form</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t>Attach with DD Form 1348-6 and Email to </a:t>
                      </a:r>
                      <a:r>
                        <a:rPr lang="en-US" sz="1000" dirty="0">
                          <a:hlinkClick r:id="rId4"/>
                        </a:rPr>
                        <a:t>rpc@gsa.gov</a:t>
                      </a:r>
                      <a:endParaRPr lang="en-US" sz="1000" dirty="0"/>
                    </a:p>
                  </a:txBody>
                  <a:tcPr/>
                </a:tc>
                <a:extLst>
                  <a:ext uri="{0D108BD9-81ED-4DB2-BD59-A6C34878D82A}">
                    <a16:rowId xmlns:a16="http://schemas.microsoft.com/office/drawing/2014/main" val="284075702"/>
                  </a:ext>
                </a:extLst>
              </a:tr>
            </a:tbl>
          </a:graphicData>
        </a:graphic>
      </p:graphicFrame>
      <p:pic>
        <p:nvPicPr>
          <p:cNvPr id="22" name="Picture 21">
            <a:extLst>
              <a:ext uri="{FF2B5EF4-FFF2-40B4-BE49-F238E27FC236}">
                <a16:creationId xmlns:a16="http://schemas.microsoft.com/office/drawing/2014/main" id="{900165B6-1067-4FA6-ADE7-2386DE1523E1}"/>
              </a:ext>
            </a:extLst>
          </p:cNvPr>
          <p:cNvPicPr>
            <a:picLocks noChangeAspect="1"/>
          </p:cNvPicPr>
          <p:nvPr/>
        </p:nvPicPr>
        <p:blipFill>
          <a:blip r:embed="rId5"/>
          <a:stretch>
            <a:fillRect/>
          </a:stretch>
        </p:blipFill>
        <p:spPr>
          <a:xfrm>
            <a:off x="6200777" y="548641"/>
            <a:ext cx="5991223" cy="5020761"/>
          </a:xfrm>
          <a:prstGeom prst="rect">
            <a:avLst/>
          </a:prstGeom>
        </p:spPr>
      </p:pic>
    </p:spTree>
    <p:extLst>
      <p:ext uri="{BB962C8B-B14F-4D97-AF65-F5344CB8AC3E}">
        <p14:creationId xmlns:p14="http://schemas.microsoft.com/office/powerpoint/2010/main" val="11682552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0616D24-6CA3-4EDF-B9A5-494D21A2EDB2}"/>
              </a:ext>
            </a:extLst>
          </p:cNvPr>
          <p:cNvSpPr>
            <a:spLocks noGrp="1"/>
          </p:cNvSpPr>
          <p:nvPr>
            <p:ph type="body" sz="quarter" idx="10"/>
          </p:nvPr>
        </p:nvSpPr>
        <p:spPr/>
        <p:txBody>
          <a:bodyPr/>
          <a:lstStyle/>
          <a:p>
            <a:r>
              <a:rPr lang="en-US" dirty="0"/>
              <a:t>GSA payment Options</a:t>
            </a:r>
          </a:p>
        </p:txBody>
      </p:sp>
      <p:sp>
        <p:nvSpPr>
          <p:cNvPr id="19" name="Content Placeholder 6">
            <a:extLst>
              <a:ext uri="{FF2B5EF4-FFF2-40B4-BE49-F238E27FC236}">
                <a16:creationId xmlns:a16="http://schemas.microsoft.com/office/drawing/2014/main" id="{07F9DC19-1175-4491-A40B-026F60B53A66}"/>
              </a:ext>
            </a:extLst>
          </p:cNvPr>
          <p:cNvSpPr txBox="1">
            <a:spLocks/>
          </p:cNvSpPr>
          <p:nvPr/>
        </p:nvSpPr>
        <p:spPr>
          <a:xfrm>
            <a:off x="533398" y="1311424"/>
            <a:ext cx="10900955" cy="3687296"/>
          </a:xfrm>
          <a:prstGeom prst="rect">
            <a:avLst/>
          </a:prstGeom>
        </p:spPr>
        <p:txBody>
          <a:bodyPr/>
          <a:lstStyle>
            <a:lvl1pPr marL="285750" indent="-285750" algn="l" defTabSz="914400" rtl="0" eaLnBrk="1" latinLnBrk="0" hangingPunct="1">
              <a:lnSpc>
                <a:spcPct val="90000"/>
              </a:lnSpc>
              <a:spcBef>
                <a:spcPts val="1000"/>
              </a:spcBef>
              <a:buFont typeface="Arial" panose="020B0604020202020204" pitchFamily="34" charset="0"/>
              <a:buChar char="•"/>
              <a:defRPr sz="1800" kern="1200" baseline="0">
                <a:solidFill>
                  <a:srgbClr val="63666A"/>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t>The GSA </a:t>
            </a:r>
            <a:r>
              <a:rPr lang="en-US" sz="2000" u="sng" dirty="0"/>
              <a:t>WILL NOT </a:t>
            </a:r>
            <a:r>
              <a:rPr lang="en-US" sz="2000" dirty="0"/>
              <a:t>accept a private company’s purchase order</a:t>
            </a:r>
          </a:p>
          <a:p>
            <a:r>
              <a:rPr lang="en-US" sz="2000" dirty="0"/>
              <a:t>There are only two ways to reimburse the GSA for safe orders:</a:t>
            </a:r>
          </a:p>
          <a:p>
            <a:pPr lvl="1"/>
            <a:r>
              <a:rPr lang="en-US" sz="2000" dirty="0">
                <a:solidFill>
                  <a:srgbClr val="63666A"/>
                </a:solidFill>
              </a:rPr>
              <a:t>Check Request</a:t>
            </a:r>
          </a:p>
          <a:p>
            <a:pPr lvl="1"/>
            <a:r>
              <a:rPr lang="en-US" sz="2000" dirty="0">
                <a:solidFill>
                  <a:srgbClr val="63666A"/>
                </a:solidFill>
              </a:rPr>
              <a:t>Pay.gov (Credit Card)</a:t>
            </a:r>
          </a:p>
          <a:p>
            <a:r>
              <a:rPr lang="en-US" sz="2000" dirty="0"/>
              <a:t>Pay.gov limit per transaction is $24,999.99</a:t>
            </a:r>
          </a:p>
          <a:p>
            <a:r>
              <a:rPr lang="en-US" sz="2000" dirty="0"/>
              <a:t>You cannot slit the payment for invoices over $24,999.99</a:t>
            </a:r>
          </a:p>
          <a:p>
            <a:r>
              <a:rPr lang="en-US" sz="2000" dirty="0"/>
              <a:t>All invoices over $25,000 require a check request </a:t>
            </a:r>
          </a:p>
          <a:p>
            <a:r>
              <a:rPr lang="en-US" sz="2000" dirty="0"/>
              <a:t>Each safe order requires two payments:</a:t>
            </a:r>
            <a:endParaRPr lang="en-US" sz="2600" dirty="0"/>
          </a:p>
          <a:p>
            <a:pPr marL="914400" lvl="1" indent="-457200">
              <a:buFont typeface="+mj-lt"/>
              <a:buAutoNum type="arabicPeriod"/>
            </a:pPr>
            <a:r>
              <a:rPr lang="en-US" sz="2000" dirty="0">
                <a:solidFill>
                  <a:srgbClr val="63666A"/>
                </a:solidFill>
              </a:rPr>
              <a:t>Material (Safes)</a:t>
            </a:r>
          </a:p>
          <a:p>
            <a:pPr marL="914400" lvl="1" indent="-457200">
              <a:buFont typeface="+mj-lt"/>
              <a:buAutoNum type="arabicPeriod"/>
            </a:pPr>
            <a:r>
              <a:rPr lang="en-US" sz="2000" dirty="0">
                <a:solidFill>
                  <a:srgbClr val="63666A"/>
                </a:solidFill>
              </a:rPr>
              <a:t>S&amp;H (Billed After Material Is Shipped)</a:t>
            </a:r>
          </a:p>
        </p:txBody>
      </p:sp>
      <p:grpSp>
        <p:nvGrpSpPr>
          <p:cNvPr id="4" name="Group 3">
            <a:extLst>
              <a:ext uri="{FF2B5EF4-FFF2-40B4-BE49-F238E27FC236}">
                <a16:creationId xmlns:a16="http://schemas.microsoft.com/office/drawing/2014/main" id="{C91FC35F-FF03-46C2-B8C1-3A52103DCC4B}"/>
              </a:ext>
            </a:extLst>
          </p:cNvPr>
          <p:cNvGrpSpPr/>
          <p:nvPr/>
        </p:nvGrpSpPr>
        <p:grpSpPr>
          <a:xfrm>
            <a:off x="7276473" y="4859075"/>
            <a:ext cx="1303478" cy="1294745"/>
            <a:chOff x="436833" y="4353579"/>
            <a:chExt cx="1303478" cy="1294745"/>
          </a:xfrm>
        </p:grpSpPr>
        <p:graphicFrame>
          <p:nvGraphicFramePr>
            <p:cNvPr id="3" name="Object 2">
              <a:extLst>
                <a:ext uri="{FF2B5EF4-FFF2-40B4-BE49-F238E27FC236}">
                  <a16:creationId xmlns:a16="http://schemas.microsoft.com/office/drawing/2014/main" id="{CFE7EB9E-4B1D-4959-9902-B009ED26125D}"/>
                </a:ext>
              </a:extLst>
            </p:cNvPr>
            <p:cNvGraphicFramePr>
              <a:graphicFrameLocks noChangeAspect="1"/>
            </p:cNvGraphicFramePr>
            <p:nvPr>
              <p:extLst>
                <p:ext uri="{D42A27DB-BD31-4B8C-83A1-F6EECF244321}">
                  <p14:modId xmlns:p14="http://schemas.microsoft.com/office/powerpoint/2010/main" val="2598038228"/>
                </p:ext>
              </p:extLst>
            </p:nvPr>
          </p:nvGraphicFramePr>
          <p:xfrm>
            <a:off x="631372" y="4876799"/>
            <a:ext cx="914400" cy="771525"/>
          </p:xfrm>
          <a:graphic>
            <a:graphicData uri="http://schemas.openxmlformats.org/presentationml/2006/ole">
              <mc:AlternateContent xmlns:mc="http://schemas.openxmlformats.org/markup-compatibility/2006">
                <mc:Choice xmlns:v="urn:schemas-microsoft-com:vml" Requires="v">
                  <p:oleObj name="Acrobat Document" showAsIcon="1" r:id="rId2" imgW="914400" imgH="771480" progId="AcroExch.Document.DC">
                    <p:embed/>
                  </p:oleObj>
                </mc:Choice>
                <mc:Fallback>
                  <p:oleObj name="Acrobat Document" showAsIcon="1" r:id="rId2" imgW="914400" imgH="771480" progId="AcroExch.Document.DC">
                    <p:embed/>
                    <p:pic>
                      <p:nvPicPr>
                        <p:cNvPr id="0" name=""/>
                        <p:cNvPicPr/>
                        <p:nvPr/>
                      </p:nvPicPr>
                      <p:blipFill>
                        <a:blip r:embed="rId3"/>
                        <a:stretch>
                          <a:fillRect/>
                        </a:stretch>
                      </p:blipFill>
                      <p:spPr>
                        <a:xfrm>
                          <a:off x="631372" y="4876799"/>
                          <a:ext cx="914400" cy="771525"/>
                        </a:xfrm>
                        <a:prstGeom prst="rect">
                          <a:avLst/>
                        </a:prstGeom>
                      </p:spPr>
                    </p:pic>
                  </p:oleObj>
                </mc:Fallback>
              </mc:AlternateContent>
            </a:graphicData>
          </a:graphic>
        </p:graphicFrame>
        <p:sp>
          <p:nvSpPr>
            <p:cNvPr id="14" name="TextBox 13">
              <a:extLst>
                <a:ext uri="{FF2B5EF4-FFF2-40B4-BE49-F238E27FC236}">
                  <a16:creationId xmlns:a16="http://schemas.microsoft.com/office/drawing/2014/main" id="{5F2E7815-EC78-4EBB-B659-4244441D75F3}"/>
                </a:ext>
              </a:extLst>
            </p:cNvPr>
            <p:cNvSpPr txBox="1"/>
            <p:nvPr/>
          </p:nvSpPr>
          <p:spPr>
            <a:xfrm>
              <a:off x="436833" y="4353579"/>
              <a:ext cx="1303478" cy="523220"/>
            </a:xfrm>
            <a:prstGeom prst="rect">
              <a:avLst/>
            </a:prstGeom>
            <a:noFill/>
          </p:spPr>
          <p:txBody>
            <a:bodyPr wrap="square" rtlCol="0">
              <a:spAutoFit/>
            </a:bodyPr>
            <a:lstStyle/>
            <a:p>
              <a:pPr algn="ctr"/>
              <a:r>
                <a:rPr lang="en-US" sz="1400" dirty="0"/>
                <a:t>Pay.Gov Instruction</a:t>
              </a:r>
            </a:p>
          </p:txBody>
        </p:sp>
      </p:grpSp>
      <p:pic>
        <p:nvPicPr>
          <p:cNvPr id="6" name="Picture 5" descr="Pile of credit cards">
            <a:extLst>
              <a:ext uri="{FF2B5EF4-FFF2-40B4-BE49-F238E27FC236}">
                <a16:creationId xmlns:a16="http://schemas.microsoft.com/office/drawing/2014/main" id="{72AFB60F-86C2-4A9D-B9E2-E258B8FA3CD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30772" y="4087761"/>
            <a:ext cx="2854402" cy="1961251"/>
          </a:xfrm>
          <a:prstGeom prst="rect">
            <a:avLst/>
          </a:prstGeom>
        </p:spPr>
      </p:pic>
    </p:spTree>
    <p:extLst>
      <p:ext uri="{BB962C8B-B14F-4D97-AF65-F5344CB8AC3E}">
        <p14:creationId xmlns:p14="http://schemas.microsoft.com/office/powerpoint/2010/main" val="10537777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0616D24-6CA3-4EDF-B9A5-494D21A2EDB2}"/>
              </a:ext>
            </a:extLst>
          </p:cNvPr>
          <p:cNvSpPr>
            <a:spLocks noGrp="1"/>
          </p:cNvSpPr>
          <p:nvPr>
            <p:ph type="body" sz="quarter" idx="10"/>
          </p:nvPr>
        </p:nvSpPr>
        <p:spPr/>
        <p:txBody>
          <a:bodyPr/>
          <a:lstStyle/>
          <a:p>
            <a:r>
              <a:rPr lang="en-US" dirty="0"/>
              <a:t>GSA Invoices - VCSS</a:t>
            </a:r>
          </a:p>
        </p:txBody>
      </p:sp>
      <p:sp>
        <p:nvSpPr>
          <p:cNvPr id="19" name="Content Placeholder 6">
            <a:extLst>
              <a:ext uri="{FF2B5EF4-FFF2-40B4-BE49-F238E27FC236}">
                <a16:creationId xmlns:a16="http://schemas.microsoft.com/office/drawing/2014/main" id="{07F9DC19-1175-4491-A40B-026F60B53A66}"/>
              </a:ext>
            </a:extLst>
          </p:cNvPr>
          <p:cNvSpPr txBox="1">
            <a:spLocks/>
          </p:cNvSpPr>
          <p:nvPr/>
        </p:nvSpPr>
        <p:spPr>
          <a:xfrm>
            <a:off x="533398" y="1311425"/>
            <a:ext cx="11379928" cy="2694518"/>
          </a:xfrm>
          <a:prstGeom prst="rect">
            <a:avLst/>
          </a:prstGeom>
        </p:spPr>
        <p:txBody>
          <a:bodyPr lIns="91440" tIns="45720" rIns="91440" bIns="45720" anchor="t"/>
          <a:lstStyle>
            <a:lvl1pPr marL="285750" indent="-285750" algn="l" defTabSz="914400" rtl="0" eaLnBrk="1" latinLnBrk="0" hangingPunct="1">
              <a:lnSpc>
                <a:spcPct val="90000"/>
              </a:lnSpc>
              <a:spcBef>
                <a:spcPts val="1000"/>
              </a:spcBef>
              <a:buFont typeface="Arial" panose="020B0604020202020204" pitchFamily="34" charset="0"/>
              <a:buChar char="•"/>
              <a:defRPr sz="1800" kern="1200" baseline="0">
                <a:solidFill>
                  <a:srgbClr val="63666A"/>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t>Since COVID, the GSA no longer mails paper invoices</a:t>
            </a:r>
          </a:p>
          <a:p>
            <a:r>
              <a:rPr lang="en-US" sz="2000" dirty="0"/>
              <a:t>GSA invoices can only be downloaded through the Vendor &amp; Self Service (VCSS) portal</a:t>
            </a:r>
          </a:p>
          <a:p>
            <a:r>
              <a:rPr lang="en-US" sz="2000" dirty="0"/>
              <a:t>The first person to register a DoDAAC is the Account Admin</a:t>
            </a:r>
          </a:p>
          <a:p>
            <a:r>
              <a:rPr lang="en-US" sz="2000" dirty="0"/>
              <a:t>The Account Admin role normally requires a government employee</a:t>
            </a:r>
          </a:p>
          <a:p>
            <a:pPr lvl="1"/>
            <a:r>
              <a:rPr lang="en-US" sz="2000" dirty="0">
                <a:solidFill>
                  <a:srgbClr val="63666A"/>
                </a:solidFill>
              </a:rPr>
              <a:t>The VCSS leadership granted an exception for DoD contractors who have a DoDAAC setup for GSA Security Container Orders.  </a:t>
            </a:r>
          </a:p>
          <a:p>
            <a:r>
              <a:rPr lang="en-US" sz="2000" dirty="0"/>
              <a:t>All persons who require a user account for a </a:t>
            </a:r>
            <a:r>
              <a:rPr lang="en-US" sz="2000" dirty="0" err="1"/>
              <a:t>DoDAAC</a:t>
            </a:r>
            <a:r>
              <a:rPr lang="en-US" sz="2000" dirty="0"/>
              <a:t> must be approved by the Account Admin</a:t>
            </a:r>
          </a:p>
        </p:txBody>
      </p:sp>
      <p:grpSp>
        <p:nvGrpSpPr>
          <p:cNvPr id="23" name="Group 22">
            <a:extLst>
              <a:ext uri="{FF2B5EF4-FFF2-40B4-BE49-F238E27FC236}">
                <a16:creationId xmlns:a16="http://schemas.microsoft.com/office/drawing/2014/main" id="{65A7BC8D-3A36-4887-8711-8E9F91A85F53}"/>
              </a:ext>
            </a:extLst>
          </p:cNvPr>
          <p:cNvGrpSpPr/>
          <p:nvPr/>
        </p:nvGrpSpPr>
        <p:grpSpPr>
          <a:xfrm>
            <a:off x="2125722" y="4185255"/>
            <a:ext cx="1171850" cy="1508010"/>
            <a:chOff x="1506581" y="4377112"/>
            <a:chExt cx="1171850" cy="1508010"/>
          </a:xfrm>
        </p:grpSpPr>
        <p:graphicFrame>
          <p:nvGraphicFramePr>
            <p:cNvPr id="13" name="Object 12">
              <a:extLst>
                <a:ext uri="{FF2B5EF4-FFF2-40B4-BE49-F238E27FC236}">
                  <a16:creationId xmlns:a16="http://schemas.microsoft.com/office/drawing/2014/main" id="{7C007F0C-92D0-40BD-8AD0-52931F318101}"/>
                </a:ext>
              </a:extLst>
            </p:cNvPr>
            <p:cNvGraphicFramePr>
              <a:graphicFrameLocks noChangeAspect="1"/>
            </p:cNvGraphicFramePr>
            <p:nvPr>
              <p:extLst>
                <p:ext uri="{D42A27DB-BD31-4B8C-83A1-F6EECF244321}">
                  <p14:modId xmlns:p14="http://schemas.microsoft.com/office/powerpoint/2010/main" val="3251791723"/>
                </p:ext>
              </p:extLst>
            </p:nvPr>
          </p:nvGraphicFramePr>
          <p:xfrm>
            <a:off x="1636776" y="5113597"/>
            <a:ext cx="914400" cy="771525"/>
          </p:xfrm>
          <a:graphic>
            <a:graphicData uri="http://schemas.openxmlformats.org/presentationml/2006/ole">
              <mc:AlternateContent xmlns:mc="http://schemas.openxmlformats.org/markup-compatibility/2006">
                <mc:Choice xmlns:v="urn:schemas-microsoft-com:vml" Requires="v">
                  <p:oleObj name="Acrobat Document" showAsIcon="1" r:id="rId2" imgW="914400" imgH="771480" progId="AcroExch.Document.DC">
                    <p:embed/>
                  </p:oleObj>
                </mc:Choice>
                <mc:Fallback>
                  <p:oleObj name="Acrobat Document" showAsIcon="1" r:id="rId2" imgW="914400" imgH="771480" progId="AcroExch.Document.DC">
                    <p:embed/>
                    <p:pic>
                      <p:nvPicPr>
                        <p:cNvPr id="13" name="Object 12">
                          <a:extLst>
                            <a:ext uri="{FF2B5EF4-FFF2-40B4-BE49-F238E27FC236}">
                              <a16:creationId xmlns:a16="http://schemas.microsoft.com/office/drawing/2014/main" id="{7C007F0C-92D0-40BD-8AD0-52931F318101}"/>
                            </a:ext>
                          </a:extLst>
                        </p:cNvPr>
                        <p:cNvPicPr/>
                        <p:nvPr/>
                      </p:nvPicPr>
                      <p:blipFill>
                        <a:blip r:embed="rId3"/>
                        <a:stretch>
                          <a:fillRect/>
                        </a:stretch>
                      </p:blipFill>
                      <p:spPr>
                        <a:xfrm>
                          <a:off x="1636776" y="5113597"/>
                          <a:ext cx="914400" cy="771525"/>
                        </a:xfrm>
                        <a:prstGeom prst="rect">
                          <a:avLst/>
                        </a:prstGeom>
                      </p:spPr>
                    </p:pic>
                  </p:oleObj>
                </mc:Fallback>
              </mc:AlternateContent>
            </a:graphicData>
          </a:graphic>
        </p:graphicFrame>
        <p:sp>
          <p:nvSpPr>
            <p:cNvPr id="21" name="TextBox 20">
              <a:extLst>
                <a:ext uri="{FF2B5EF4-FFF2-40B4-BE49-F238E27FC236}">
                  <a16:creationId xmlns:a16="http://schemas.microsoft.com/office/drawing/2014/main" id="{9C6492BE-D42C-46C8-B269-CCE7A3ED59AA}"/>
                </a:ext>
              </a:extLst>
            </p:cNvPr>
            <p:cNvSpPr txBox="1"/>
            <p:nvPr/>
          </p:nvSpPr>
          <p:spPr>
            <a:xfrm>
              <a:off x="1506581" y="4377112"/>
              <a:ext cx="1171850" cy="738664"/>
            </a:xfrm>
            <a:prstGeom prst="rect">
              <a:avLst/>
            </a:prstGeom>
            <a:noFill/>
          </p:spPr>
          <p:txBody>
            <a:bodyPr wrap="square" rtlCol="0">
              <a:spAutoFit/>
            </a:bodyPr>
            <a:lstStyle/>
            <a:p>
              <a:pPr algn="ctr"/>
              <a:r>
                <a:rPr lang="en-US" sz="1400" dirty="0"/>
                <a:t>VCSS </a:t>
              </a:r>
            </a:p>
            <a:p>
              <a:pPr algn="ctr"/>
              <a:r>
                <a:rPr lang="en-US" sz="1400" dirty="0"/>
                <a:t>User Account Request</a:t>
              </a:r>
            </a:p>
          </p:txBody>
        </p:sp>
      </p:grpSp>
      <p:grpSp>
        <p:nvGrpSpPr>
          <p:cNvPr id="24" name="Group 23">
            <a:extLst>
              <a:ext uri="{FF2B5EF4-FFF2-40B4-BE49-F238E27FC236}">
                <a16:creationId xmlns:a16="http://schemas.microsoft.com/office/drawing/2014/main" id="{6D66D49F-52BD-49F5-A68F-915BCC378637}"/>
              </a:ext>
            </a:extLst>
          </p:cNvPr>
          <p:cNvGrpSpPr/>
          <p:nvPr/>
        </p:nvGrpSpPr>
        <p:grpSpPr>
          <a:xfrm>
            <a:off x="3416313" y="4185255"/>
            <a:ext cx="1401536" cy="1504899"/>
            <a:chOff x="2737044" y="4402969"/>
            <a:chExt cx="1401536" cy="1504899"/>
          </a:xfrm>
        </p:grpSpPr>
        <p:graphicFrame>
          <p:nvGraphicFramePr>
            <p:cNvPr id="15" name="Object 14">
              <a:extLst>
                <a:ext uri="{FF2B5EF4-FFF2-40B4-BE49-F238E27FC236}">
                  <a16:creationId xmlns:a16="http://schemas.microsoft.com/office/drawing/2014/main" id="{85E8F07F-84C3-4F10-A92E-628115B91D63}"/>
                </a:ext>
              </a:extLst>
            </p:cNvPr>
            <p:cNvGraphicFramePr>
              <a:graphicFrameLocks noChangeAspect="1"/>
            </p:cNvGraphicFramePr>
            <p:nvPr>
              <p:extLst>
                <p:ext uri="{D42A27DB-BD31-4B8C-83A1-F6EECF244321}">
                  <p14:modId xmlns:p14="http://schemas.microsoft.com/office/powerpoint/2010/main" val="1652040567"/>
                </p:ext>
              </p:extLst>
            </p:nvPr>
          </p:nvGraphicFramePr>
          <p:xfrm>
            <a:off x="2974526" y="5136343"/>
            <a:ext cx="914400" cy="771525"/>
          </p:xfrm>
          <a:graphic>
            <a:graphicData uri="http://schemas.openxmlformats.org/presentationml/2006/ole">
              <mc:AlternateContent xmlns:mc="http://schemas.openxmlformats.org/markup-compatibility/2006">
                <mc:Choice xmlns:v="urn:schemas-microsoft-com:vml" Requires="v">
                  <p:oleObj name="Acrobat Document" showAsIcon="1" r:id="rId4" imgW="914400" imgH="771480" progId="AcroExch.Document.DC">
                    <p:embed/>
                  </p:oleObj>
                </mc:Choice>
                <mc:Fallback>
                  <p:oleObj name="Acrobat Document" showAsIcon="1" r:id="rId4" imgW="914400" imgH="771480" progId="AcroExch.Document.DC">
                    <p:embed/>
                    <p:pic>
                      <p:nvPicPr>
                        <p:cNvPr id="15" name="Object 14">
                          <a:extLst>
                            <a:ext uri="{FF2B5EF4-FFF2-40B4-BE49-F238E27FC236}">
                              <a16:creationId xmlns:a16="http://schemas.microsoft.com/office/drawing/2014/main" id="{85E8F07F-84C3-4F10-A92E-628115B91D63}"/>
                            </a:ext>
                          </a:extLst>
                        </p:cNvPr>
                        <p:cNvPicPr/>
                        <p:nvPr/>
                      </p:nvPicPr>
                      <p:blipFill>
                        <a:blip r:embed="rId5"/>
                        <a:stretch>
                          <a:fillRect/>
                        </a:stretch>
                      </p:blipFill>
                      <p:spPr>
                        <a:xfrm>
                          <a:off x="2974526" y="5136343"/>
                          <a:ext cx="914400" cy="771525"/>
                        </a:xfrm>
                        <a:prstGeom prst="rect">
                          <a:avLst/>
                        </a:prstGeom>
                      </p:spPr>
                    </p:pic>
                  </p:oleObj>
                </mc:Fallback>
              </mc:AlternateContent>
            </a:graphicData>
          </a:graphic>
        </p:graphicFrame>
        <p:sp>
          <p:nvSpPr>
            <p:cNvPr id="22" name="TextBox 21">
              <a:extLst>
                <a:ext uri="{FF2B5EF4-FFF2-40B4-BE49-F238E27FC236}">
                  <a16:creationId xmlns:a16="http://schemas.microsoft.com/office/drawing/2014/main" id="{4248BF7E-F7C3-47A6-80C7-B7777106DFA5}"/>
                </a:ext>
              </a:extLst>
            </p:cNvPr>
            <p:cNvSpPr txBox="1"/>
            <p:nvPr/>
          </p:nvSpPr>
          <p:spPr>
            <a:xfrm>
              <a:off x="2737044" y="4402969"/>
              <a:ext cx="1401536" cy="738664"/>
            </a:xfrm>
            <a:prstGeom prst="rect">
              <a:avLst/>
            </a:prstGeom>
            <a:noFill/>
          </p:spPr>
          <p:txBody>
            <a:bodyPr wrap="square" rtlCol="0">
              <a:spAutoFit/>
            </a:bodyPr>
            <a:lstStyle/>
            <a:p>
              <a:pPr algn="ctr"/>
              <a:r>
                <a:rPr lang="en-US" sz="1400" dirty="0"/>
                <a:t>VCSS </a:t>
              </a:r>
            </a:p>
            <a:p>
              <a:pPr algn="ctr"/>
              <a:r>
                <a:rPr lang="en-US" sz="1400" dirty="0"/>
                <a:t>Admin Change Request</a:t>
              </a:r>
            </a:p>
          </p:txBody>
        </p:sp>
      </p:grpSp>
      <p:grpSp>
        <p:nvGrpSpPr>
          <p:cNvPr id="36" name="Group 35">
            <a:extLst>
              <a:ext uri="{FF2B5EF4-FFF2-40B4-BE49-F238E27FC236}">
                <a16:creationId xmlns:a16="http://schemas.microsoft.com/office/drawing/2014/main" id="{05489F89-F756-40BE-B5AF-1E41A07BF808}"/>
              </a:ext>
            </a:extLst>
          </p:cNvPr>
          <p:cNvGrpSpPr/>
          <p:nvPr/>
        </p:nvGrpSpPr>
        <p:grpSpPr>
          <a:xfrm>
            <a:off x="697424" y="4281604"/>
            <a:ext cx="1303478" cy="1425213"/>
            <a:chOff x="7627110" y="4270260"/>
            <a:chExt cx="1303478" cy="1425213"/>
          </a:xfrm>
        </p:grpSpPr>
        <p:sp>
          <p:nvSpPr>
            <p:cNvPr id="28" name="TextBox 27">
              <a:extLst>
                <a:ext uri="{FF2B5EF4-FFF2-40B4-BE49-F238E27FC236}">
                  <a16:creationId xmlns:a16="http://schemas.microsoft.com/office/drawing/2014/main" id="{3B597970-9EDD-434D-A68A-D98BD7716646}"/>
                </a:ext>
              </a:extLst>
            </p:cNvPr>
            <p:cNvSpPr txBox="1"/>
            <p:nvPr/>
          </p:nvSpPr>
          <p:spPr>
            <a:xfrm>
              <a:off x="7627110" y="4270260"/>
              <a:ext cx="1303478" cy="523220"/>
            </a:xfrm>
            <a:prstGeom prst="rect">
              <a:avLst/>
            </a:prstGeom>
            <a:noFill/>
          </p:spPr>
          <p:txBody>
            <a:bodyPr wrap="square" rtlCol="0">
              <a:spAutoFit/>
            </a:bodyPr>
            <a:lstStyle/>
            <a:p>
              <a:pPr algn="ctr"/>
              <a:r>
                <a:rPr lang="en-US" sz="1400" dirty="0"/>
                <a:t>VCSS </a:t>
              </a:r>
            </a:p>
            <a:p>
              <a:pPr algn="ctr"/>
              <a:r>
                <a:rPr lang="en-US" sz="1400" dirty="0"/>
                <a:t>Brochure</a:t>
              </a:r>
            </a:p>
          </p:txBody>
        </p:sp>
        <p:graphicFrame>
          <p:nvGraphicFramePr>
            <p:cNvPr id="35" name="Object 34">
              <a:extLst>
                <a:ext uri="{FF2B5EF4-FFF2-40B4-BE49-F238E27FC236}">
                  <a16:creationId xmlns:a16="http://schemas.microsoft.com/office/drawing/2014/main" id="{D7EB4478-C1B9-418C-978C-E1909FDC6ADE}"/>
                </a:ext>
              </a:extLst>
            </p:cNvPr>
            <p:cNvGraphicFramePr>
              <a:graphicFrameLocks noChangeAspect="1"/>
            </p:cNvGraphicFramePr>
            <p:nvPr>
              <p:extLst>
                <p:ext uri="{D42A27DB-BD31-4B8C-83A1-F6EECF244321}">
                  <p14:modId xmlns:p14="http://schemas.microsoft.com/office/powerpoint/2010/main" val="28029289"/>
                </p:ext>
              </p:extLst>
            </p:nvPr>
          </p:nvGraphicFramePr>
          <p:xfrm>
            <a:off x="7823130" y="4923948"/>
            <a:ext cx="914400" cy="771525"/>
          </p:xfrm>
          <a:graphic>
            <a:graphicData uri="http://schemas.openxmlformats.org/presentationml/2006/ole">
              <mc:AlternateContent xmlns:mc="http://schemas.openxmlformats.org/markup-compatibility/2006">
                <mc:Choice xmlns:v="urn:schemas-microsoft-com:vml" Requires="v">
                  <p:oleObj name="Acrobat Document" showAsIcon="1" r:id="rId6" imgW="914400" imgH="771480" progId="AcroExch.Document.DC">
                    <p:embed/>
                  </p:oleObj>
                </mc:Choice>
                <mc:Fallback>
                  <p:oleObj name="Acrobat Document" showAsIcon="1" r:id="rId6" imgW="914400" imgH="771480" progId="AcroExch.Document.DC">
                    <p:embed/>
                    <p:pic>
                      <p:nvPicPr>
                        <p:cNvPr id="35" name="Object 34">
                          <a:extLst>
                            <a:ext uri="{FF2B5EF4-FFF2-40B4-BE49-F238E27FC236}">
                              <a16:creationId xmlns:a16="http://schemas.microsoft.com/office/drawing/2014/main" id="{D7EB4478-C1B9-418C-978C-E1909FDC6ADE}"/>
                            </a:ext>
                          </a:extLst>
                        </p:cNvPr>
                        <p:cNvPicPr/>
                        <p:nvPr/>
                      </p:nvPicPr>
                      <p:blipFill>
                        <a:blip r:embed="rId7"/>
                        <a:stretch>
                          <a:fillRect/>
                        </a:stretch>
                      </p:blipFill>
                      <p:spPr>
                        <a:xfrm>
                          <a:off x="7823130" y="4923948"/>
                          <a:ext cx="914400" cy="771525"/>
                        </a:xfrm>
                        <a:prstGeom prst="rect">
                          <a:avLst/>
                        </a:prstGeom>
                      </p:spPr>
                    </p:pic>
                  </p:oleObj>
                </mc:Fallback>
              </mc:AlternateContent>
            </a:graphicData>
          </a:graphic>
        </p:graphicFrame>
      </p:grpSp>
    </p:spTree>
    <p:extLst>
      <p:ext uri="{BB962C8B-B14F-4D97-AF65-F5344CB8AC3E}">
        <p14:creationId xmlns:p14="http://schemas.microsoft.com/office/powerpoint/2010/main" val="279115487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b01262bb-9a45-45de-b29e-852c485732eb">
      <Terms xmlns="http://schemas.microsoft.com/office/infopath/2007/PartnerControls"/>
    </lcf76f155ced4ddcb4097134ff3c332f>
    <TaxCatchAll xmlns="5036c0dd-c8ca-41f3-a43e-2dbc82cc3b2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DDDEA2892E8E1A4EBAA8DD5769C5BA2E" ma:contentTypeVersion="14" ma:contentTypeDescription="Create a new document." ma:contentTypeScope="" ma:versionID="856ced6fdaf2d32a952a0c0865878ab1">
  <xsd:schema xmlns:xsd="http://www.w3.org/2001/XMLSchema" xmlns:xs="http://www.w3.org/2001/XMLSchema" xmlns:p="http://schemas.microsoft.com/office/2006/metadata/properties" xmlns:ns2="b01262bb-9a45-45de-b29e-852c485732eb" xmlns:ns3="5036c0dd-c8ca-41f3-a43e-2dbc82cc3b25" targetNamespace="http://schemas.microsoft.com/office/2006/metadata/properties" ma:root="true" ma:fieldsID="ec8266ab7c592cf95aa73bf62692d4ef" ns2:_="" ns3:_="">
    <xsd:import namespace="b01262bb-9a45-45de-b29e-852c485732eb"/>
    <xsd:import namespace="5036c0dd-c8ca-41f3-a43e-2dbc82cc3b25"/>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01262bb-9a45-45de-b29e-852c485732e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dfb6dc33-a77e-4906-9653-fd9840b779d0"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036c0dd-c8ca-41f3-a43e-2dbc82cc3b25"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42dabffd-58f9-4df8-a941-f0a1dd238950}" ma:internalName="TaxCatchAll" ma:showField="CatchAllData" ma:web="5036c0dd-c8ca-41f3-a43e-2dbc82cc3b25">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D2FB9EF-3523-442E-95DC-02EE40068E7F}">
  <ds:schemaRefs>
    <ds:schemaRef ds:uri="http://schemas.microsoft.com/office/2006/metadata/properties"/>
    <ds:schemaRef ds:uri="http://schemas.microsoft.com/office/infopath/2007/PartnerControls"/>
    <ds:schemaRef ds:uri="b01262bb-9a45-45de-b29e-852c485732eb"/>
    <ds:schemaRef ds:uri="5036c0dd-c8ca-41f3-a43e-2dbc82cc3b25"/>
  </ds:schemaRefs>
</ds:datastoreItem>
</file>

<file path=customXml/itemProps2.xml><?xml version="1.0" encoding="utf-8"?>
<ds:datastoreItem xmlns:ds="http://schemas.openxmlformats.org/officeDocument/2006/customXml" ds:itemID="{ECFE1D1A-C3C8-4BEC-B605-AA6D05201E4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01262bb-9a45-45de-b29e-852c485732eb"/>
    <ds:schemaRef ds:uri="5036c0dd-c8ca-41f3-a43e-2dbc82cc3b2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842BC1E-9CE8-40A9-9757-7343D558A56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48498</TotalTime>
  <Words>3008</Words>
  <Application>Microsoft Office PowerPoint</Application>
  <PresentationFormat>Widescreen</PresentationFormat>
  <Paragraphs>307</Paragraphs>
  <Slides>47</Slides>
  <Notes>0</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2</vt:i4>
      </vt:variant>
      <vt:variant>
        <vt:lpstr>Slide Titles</vt:lpstr>
      </vt:variant>
      <vt:variant>
        <vt:i4>47</vt:i4>
      </vt:variant>
    </vt:vector>
  </HeadingPairs>
  <TitlesOfParts>
    <vt:vector size="56" baseType="lpstr">
      <vt:lpstr>Agency FB</vt:lpstr>
      <vt:lpstr>Arial</vt:lpstr>
      <vt:lpstr>Calibri</vt:lpstr>
      <vt:lpstr>Courier New</vt:lpstr>
      <vt:lpstr>Google Sans</vt:lpstr>
      <vt:lpstr>Wingdings</vt:lpstr>
      <vt:lpstr>Office Theme</vt:lpstr>
      <vt:lpstr>Adobe Acrobat Document</vt:lpstr>
      <vt:lpstr>Acrobat Document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Lockheed Martin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Miles, Jean E (US)</dc:creator>
  <cp:keywords>Unrestricted</cp:keywords>
  <cp:lastModifiedBy>Morrison, Isbel M (US)</cp:lastModifiedBy>
  <cp:revision>754</cp:revision>
  <cp:lastPrinted>2018-02-27T13:36:02Z</cp:lastPrinted>
  <dcterms:created xsi:type="dcterms:W3CDTF">2017-06-29T19:00:07Z</dcterms:created>
  <dcterms:modified xsi:type="dcterms:W3CDTF">2024-11-14T14:01:26Z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heckedProgramsCount">
    <vt:i4>0</vt:i4>
  </property>
  <property fmtid="{D5CDD505-2E9C-101B-9397-08002B2CF9AE}" pid="3" name="LM SIP Document Sensitivity">
    <vt:lpwstr/>
  </property>
  <property fmtid="{D5CDD505-2E9C-101B-9397-08002B2CF9AE}" pid="4" name="Document Author">
    <vt:lpwstr>US\N0720F</vt:lpwstr>
  </property>
  <property fmtid="{D5CDD505-2E9C-101B-9397-08002B2CF9AE}" pid="5" name="Document Sensitivity">
    <vt:lpwstr>1</vt:lpwstr>
  </property>
  <property fmtid="{D5CDD505-2E9C-101B-9397-08002B2CF9AE}" pid="6" name="ThirdParty">
    <vt:lpwstr/>
  </property>
  <property fmtid="{D5CDD505-2E9C-101B-9397-08002B2CF9AE}" pid="7" name="OCI Restriction">
    <vt:bool>false</vt:bool>
  </property>
  <property fmtid="{D5CDD505-2E9C-101B-9397-08002B2CF9AE}" pid="8" name="OCI Additional Info">
    <vt:lpwstr/>
  </property>
  <property fmtid="{D5CDD505-2E9C-101B-9397-08002B2CF9AE}" pid="9" name="Allow Header Overwrite">
    <vt:bool>true</vt:bool>
  </property>
  <property fmtid="{D5CDD505-2E9C-101B-9397-08002B2CF9AE}" pid="10" name="Allow Footer Overwrite">
    <vt:bool>true</vt:bool>
  </property>
  <property fmtid="{D5CDD505-2E9C-101B-9397-08002B2CF9AE}" pid="11" name="Multiple Selected">
    <vt:lpwstr>-1</vt:lpwstr>
  </property>
  <property fmtid="{D5CDD505-2E9C-101B-9397-08002B2CF9AE}" pid="12" name="SIPLongWording">
    <vt:lpwstr>_x000d_
_x000d_
</vt:lpwstr>
  </property>
  <property fmtid="{D5CDD505-2E9C-101B-9397-08002B2CF9AE}" pid="13" name="ExpCountry">
    <vt:lpwstr/>
  </property>
  <property fmtid="{D5CDD505-2E9C-101B-9397-08002B2CF9AE}" pid="14" name="TextBoxAndDropdownValues">
    <vt:lpwstr/>
  </property>
  <property fmtid="{D5CDD505-2E9C-101B-9397-08002B2CF9AE}" pid="15" name="SecurityClassification">
    <vt:lpwstr/>
  </property>
  <property fmtid="{D5CDD505-2E9C-101B-9397-08002B2CF9AE}" pid="16" name="ContentTypeId">
    <vt:lpwstr>0x010100DDDEA2892E8E1A4EBAA8DD5769C5BA2E</vt:lpwstr>
  </property>
  <property fmtid="{D5CDD505-2E9C-101B-9397-08002B2CF9AE}" pid="17" name="MediaServiceImageTags">
    <vt:lpwstr/>
  </property>
  <property fmtid="{D5CDD505-2E9C-101B-9397-08002B2CF9AE}" pid="18" name="MSIP_Label_502bc7c3-f152-4da1-98bd-f7a1bebdf752_Enabled">
    <vt:lpwstr>true</vt:lpwstr>
  </property>
  <property fmtid="{D5CDD505-2E9C-101B-9397-08002B2CF9AE}" pid="19" name="MSIP_Label_502bc7c3-f152-4da1-98bd-f7a1bebdf752_SetDate">
    <vt:lpwstr>2024-10-31T20:28:25Z</vt:lpwstr>
  </property>
  <property fmtid="{D5CDD505-2E9C-101B-9397-08002B2CF9AE}" pid="20" name="MSIP_Label_502bc7c3-f152-4da1-98bd-f7a1bebdf752_Method">
    <vt:lpwstr>Privileged</vt:lpwstr>
  </property>
  <property fmtid="{D5CDD505-2E9C-101B-9397-08002B2CF9AE}" pid="21" name="MSIP_Label_502bc7c3-f152-4da1-98bd-f7a1bebdf752_Name">
    <vt:lpwstr>Unrestricted</vt:lpwstr>
  </property>
  <property fmtid="{D5CDD505-2E9C-101B-9397-08002B2CF9AE}" pid="22" name="MSIP_Label_502bc7c3-f152-4da1-98bd-f7a1bebdf752_SiteId">
    <vt:lpwstr>b18f006c-b0fc-467d-b23a-a35b5695b5dc</vt:lpwstr>
  </property>
  <property fmtid="{D5CDD505-2E9C-101B-9397-08002B2CF9AE}" pid="23" name="MSIP_Label_502bc7c3-f152-4da1-98bd-f7a1bebdf752_ActionId">
    <vt:lpwstr>0e2b0808-3d47-45f6-8634-bbd9c481396e</vt:lpwstr>
  </property>
  <property fmtid="{D5CDD505-2E9C-101B-9397-08002B2CF9AE}" pid="24" name="MSIP_Label_502bc7c3-f152-4da1-98bd-f7a1bebdf752_ContentBits">
    <vt:lpwstr>0</vt:lpwstr>
  </property>
</Properties>
</file>